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2" r:id="rId1"/>
    <p:sldMasterId id="2147484910" r:id="rId2"/>
  </p:sldMasterIdLst>
  <p:notesMasterIdLst>
    <p:notesMasterId r:id="rId56"/>
  </p:notesMasterIdLst>
  <p:handoutMasterIdLst>
    <p:handoutMasterId r:id="rId57"/>
  </p:handoutMasterIdLst>
  <p:sldIdLst>
    <p:sldId id="1323" r:id="rId3"/>
    <p:sldId id="1208" r:id="rId4"/>
    <p:sldId id="1209" r:id="rId5"/>
    <p:sldId id="1243" r:id="rId6"/>
    <p:sldId id="1290" r:id="rId7"/>
    <p:sldId id="943" r:id="rId8"/>
    <p:sldId id="1289" r:id="rId9"/>
    <p:sldId id="1060" r:id="rId10"/>
    <p:sldId id="1061" r:id="rId11"/>
    <p:sldId id="1062" r:id="rId12"/>
    <p:sldId id="1063" r:id="rId13"/>
    <p:sldId id="944" r:id="rId14"/>
    <p:sldId id="1220" r:id="rId15"/>
    <p:sldId id="954" r:id="rId16"/>
    <p:sldId id="1222" r:id="rId17"/>
    <p:sldId id="999" r:id="rId18"/>
    <p:sldId id="1007" r:id="rId19"/>
    <p:sldId id="1226" r:id="rId20"/>
    <p:sldId id="1174" r:id="rId21"/>
    <p:sldId id="1231" r:id="rId22"/>
    <p:sldId id="1227" r:id="rId23"/>
    <p:sldId id="1176" r:id="rId24"/>
    <p:sldId id="1349" r:id="rId25"/>
    <p:sldId id="1350" r:id="rId26"/>
    <p:sldId id="1351" r:id="rId27"/>
    <p:sldId id="1352" r:id="rId28"/>
    <p:sldId id="1353" r:id="rId29"/>
    <p:sldId id="1354" r:id="rId30"/>
    <p:sldId id="1355" r:id="rId31"/>
    <p:sldId id="1356" r:id="rId32"/>
    <p:sldId id="1357" r:id="rId33"/>
    <p:sldId id="1358" r:id="rId34"/>
    <p:sldId id="1321" r:id="rId35"/>
    <p:sldId id="1191" r:id="rId36"/>
    <p:sldId id="1359" r:id="rId37"/>
    <p:sldId id="1360" r:id="rId38"/>
    <p:sldId id="1361" r:id="rId39"/>
    <p:sldId id="1370" r:id="rId40"/>
    <p:sldId id="1371" r:id="rId41"/>
    <p:sldId id="1363" r:id="rId42"/>
    <p:sldId id="1348" r:id="rId43"/>
    <p:sldId id="1197" r:id="rId44"/>
    <p:sldId id="1298" r:id="rId45"/>
    <p:sldId id="1299" r:id="rId46"/>
    <p:sldId id="1300" r:id="rId47"/>
    <p:sldId id="1301" r:id="rId48"/>
    <p:sldId id="1322" r:id="rId49"/>
    <p:sldId id="1365" r:id="rId50"/>
    <p:sldId id="1366" r:id="rId51"/>
    <p:sldId id="1367" r:id="rId52"/>
    <p:sldId id="1368" r:id="rId53"/>
    <p:sldId id="1369" r:id="rId54"/>
    <p:sldId id="760" r:id="rId55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16947"/>
    <a:srgbClr val="0000CC"/>
    <a:srgbClr val="333399"/>
    <a:srgbClr val="FFFF00"/>
    <a:srgbClr val="FF3300"/>
    <a:srgbClr val="006699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6" autoAdjust="0"/>
    <p:restoredTop sz="94695" autoAdjust="0"/>
  </p:normalViewPr>
  <p:slideViewPr>
    <p:cSldViewPr>
      <p:cViewPr>
        <p:scale>
          <a:sx n="75" d="100"/>
          <a:sy n="75" d="100"/>
        </p:scale>
        <p:origin x="-143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485DD2-6AE6-4BCC-8BC0-A3B139DDE2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359996-15DA-477A-A9E1-88A0FAB0BE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6FD6F-C3B8-4B1E-8A32-4788E9BEDFC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6CC1F-5BB7-4142-BB54-ADAA5F28B01D}" type="slidenum">
              <a:rPr lang="en-US" smtClean="0"/>
              <a:pPr/>
              <a:t>53</a:t>
            </a:fld>
            <a:endParaRPr lang="th-TH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42FF7-2E53-4B73-83CA-C4286D70EB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B8911-11D2-4DA3-9EB3-FEF69F5079F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9A112-C44B-4EFA-BF55-AC5827FB3B2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DDE08-B048-4781-898A-F38BCC431AE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19453-DB74-43A5-816A-7E9568D6FD0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0BADD-E530-449D-A15D-7B5B16D7CAE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19D1-3983-4257-9D84-A2E2E75271B2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E29F-9491-4B34-9E72-6BD8E815B0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DB59-C507-4D4F-B8C4-A2055B6A6245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857D-EE0F-45E5-B31B-0A559222A8B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ED75-929E-47DB-BA6E-2BFAC5A71B69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1B90-C186-41C3-AB8E-9DB53B7C010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8991-C49D-49B1-AE23-A0695CEE4FA4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7B56-9672-47B0-A641-ED372134D4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4C89-7A75-4EA9-A04B-D7CD492B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1E803E-EBF1-49CD-AF42-6D052D416242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5D7AE8-98A2-427E-BE03-170C24BBD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BF47-71C3-4B26-AB1B-296B32450A04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F97F-2DFD-4C87-B72C-D8E3FD37D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78BA9-90FF-4ED2-8DBC-52796D80533D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00D9D3-85A9-4D11-9174-3B8ADC1F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E91763-6EBD-40BC-9AA5-2D4C2404B2C2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564F74-F412-4759-A93E-E0CE824B9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74D9F3-0E72-4CE1-A2D5-E8B58D8733D4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C246E-8583-4399-82EB-466C30F28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B35156-953A-4476-834D-335A6743D84F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B8B437-F6A7-4F62-8F00-6F167304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DD30-A9EF-4E65-B0A8-F2171E3C445E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FAE3-DC1C-4D8D-9966-9407A7C33BD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BDA2-7858-4020-985C-8C8A4204B8C2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D434-FD73-4DE8-BC94-8B2F68353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9A926E-7E90-48C3-8F8F-61F4FD580A52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FE063B-B205-46F3-9EEF-81C695D2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0201C2-427B-4BD4-9D00-A5F8C44BAB82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3825C6-C1FC-45DA-AFFE-FE17DFB19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74D8-842C-462F-A11A-2ABF12620931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28FB-B326-4860-A555-0DFA35F7E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B6B0-7770-432D-8285-15AB84C86822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012B-F89C-4136-A149-FD7FFB5A2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5A75-92E2-410C-8FFF-4290ED42B455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3DF3-7AB5-4D80-8EBB-FC49CF3FE2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488C-25DB-4B40-A7C5-8BCEED1132FA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248A-C583-4DAE-AD3B-FD05F7D3E6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C620-05C7-4373-80E3-3E1C7061B97E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2392-3789-4C1A-B90D-B429B8AE673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912C-5300-441D-965C-8E2FF7819AC6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98DE-EBA2-48B4-9ABD-D957259EEF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1918-5791-4303-980F-7590B2ED6995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2AD2-D440-4C3D-8227-645961BE1F3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ED3F-2B17-4689-82A2-42A6C6BA4824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E783-06FF-4BEF-865A-0748092125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D639-83BE-41DF-9E8F-EEAB39055C59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555B6-A612-49C9-85D2-8627C150ED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37FBA50-34B3-4CF7-B680-7AE615DD074C}" type="datetime8">
              <a:rPr lang="th-TH"/>
              <a:pPr>
                <a:defRPr/>
              </a:pPr>
              <a:t>๒๓/๐๓/๕๘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F46AE4-9EDA-4C31-88EA-A3B5713FEA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47" r:id="rId2"/>
    <p:sldLayoutId id="2147485160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61" r:id="rId9"/>
    <p:sldLayoutId id="2147485153" r:id="rId10"/>
    <p:sldLayoutId id="2147485154" r:id="rId11"/>
    <p:sldLayoutId id="2147485162" r:id="rId12"/>
    <p:sldLayoutId id="214748516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ngsana New" pitchFamily="18" charset="-34"/>
          <a:cs typeface="Angsana New" pitchFamily="18" charset="-34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135A5E-3CAD-4D56-9358-EED239293D4B}" type="datetime8">
              <a:rPr lang="en-US"/>
              <a:pPr>
                <a:defRPr/>
              </a:pPr>
              <a:t>3/23/2015 8:49 AM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E7037ED-07D0-46A8-867A-18E69C026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55" r:id="rId2"/>
    <p:sldLayoutId id="2147485165" r:id="rId3"/>
    <p:sldLayoutId id="2147485166" r:id="rId4"/>
    <p:sldLayoutId id="2147485167" r:id="rId5"/>
    <p:sldLayoutId id="2147485168" r:id="rId6"/>
    <p:sldLayoutId id="2147485156" r:id="rId7"/>
    <p:sldLayoutId id="2147485169" r:id="rId8"/>
    <p:sldLayoutId id="2147485170" r:id="rId9"/>
    <p:sldLayoutId id="2147485157" r:id="rId10"/>
    <p:sldLayoutId id="21474851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4.jpeg"/><Relationship Id="rId3" Type="http://schemas.openxmlformats.org/officeDocument/2006/relationships/oleObject" Target="../embeddings/oleObject2.bin"/><Relationship Id="rId7" Type="http://schemas.openxmlformats.org/officeDocument/2006/relationships/hyperlink" Target="http://images.google.co.th/imgres?imgurl=http://www.oeadc.org/Members/oea/news/Members/oea/images/democracy.jpeg&amp;imgrefurl=http://www.oeadc.org/Members/oea/news/OEANews_112907&amp;h=200&amp;w=200&amp;sz=21&amp;hl=th&amp;start=9&amp;um=1&amp;tbnid=u58u0VWP5ognSM:&amp;tbnh=104&amp;tbnw=104&amp;prev=/images?q=%E0%B9%80%E0%B8%A5%E0%B8%B7%E0%B8%AD%E0%B8%81%E0%B8%95%E0%B8%B1%E0%B9%89%E0%B8%87&amp;um=1&amp;hl=th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hyperlink" Target="http://images.google.co.th/imgres?imgurl=http://diy.alinkcorp.com/db/image_news/2005/7/548000010876401.jpg&amp;imgrefurl=http://diy.alinkcorp.com/all_news/news/news.asp?no_n=634&amp;h=217&amp;w=199&amp;sz=17&amp;hl=th&amp;start=4&amp;um=1&amp;tbnid=7bn1FKAEO_2CVM:&amp;tbnh=107&amp;tbnw=98&amp;prev=/images?q=%E0%B8%81%E0%B8%B2%E0%B8%A3%E0%B8%9E%E0%B8%99%E0%B8%B1%E0%B8%99&amp;um=1&amp;hl=th&amp;sa=N" TargetMode="Externa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ctrTitle"/>
          </p:nvPr>
        </p:nvSpPr>
        <p:spPr>
          <a:xfrm>
            <a:off x="228600" y="1619241"/>
            <a:ext cx="8686800" cy="22622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การปฏิบัติตาม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กฎหมายว่าด้วยการป้องกันและปราบปรามการฟอกเงินและ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กฎหมายว่าด้วยการป้องกันและปราบปรามการสนับสนุนทางการเงิน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แก่การก่อการร้าย</a:t>
            </a:r>
          </a:p>
        </p:txBody>
      </p:sp>
      <p:sp>
        <p:nvSpPr>
          <p:cNvPr id="18435" name="Subtitle 3"/>
          <p:cNvSpPr>
            <a:spLocks noGrp="1"/>
          </p:cNvSpPr>
          <p:nvPr>
            <p:ph type="subTitle" idx="1"/>
          </p:nvPr>
        </p:nvSpPr>
        <p:spPr>
          <a:xfrm>
            <a:off x="685800" y="3857625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th-TH" sz="3200" b="1" smtClean="0">
                <a:latin typeface="Angsana New" pitchFamily="18" charset="-34"/>
                <a:cs typeface="Angsana New" pitchFamily="18" charset="-34"/>
              </a:rPr>
              <a:t>โดย กองกำกับและตรวจสอบ สำนักงาน ปปง.</a:t>
            </a:r>
          </a:p>
        </p:txBody>
      </p:sp>
      <p:pic>
        <p:nvPicPr>
          <p:cNvPr id="5" name="Picture 4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9072" y="352408"/>
            <a:ext cx="1121155" cy="11382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28625" y="171450"/>
            <a:ext cx="8229600" cy="666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520" tIns="46080" rIns="182520" bIns="46080"/>
          <a:lstStyle/>
          <a:p>
            <a:pPr marL="342900" indent="-339725">
              <a:lnSpc>
                <a:spcPct val="90000"/>
              </a:lnSpc>
              <a:spcBef>
                <a:spcPts val="11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4400" b="1">
                <a:latin typeface="Angsana New" pitchFamily="18" charset="-34"/>
              </a:rPr>
              <a:t>การฟอกเงินผ่านธุรกิจที่ไม่ใช่สถาบันการเงิน (ต่อ)</a:t>
            </a:r>
          </a:p>
          <a:p>
            <a:pPr marL="342900" indent="-339725">
              <a:lnSpc>
                <a:spcPct val="90000"/>
              </a:lnSpc>
              <a:spcBef>
                <a:spcPts val="11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th-TH" sz="4400" b="1">
              <a:latin typeface="Angsana New" pitchFamily="18" charset="-34"/>
            </a:endParaRPr>
          </a:p>
          <a:p>
            <a:pPr marL="342900" indent="-339725">
              <a:lnSpc>
                <a:spcPct val="90000"/>
              </a:lnSpc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4000" b="1">
                <a:latin typeface="Angsana New" pitchFamily="18" charset="-34"/>
              </a:rPr>
              <a:t>การนำเงินไปแลกเปลี่ยนอีกสกุลผ่านร้านค้า/บริษัทแลกเปลี่ยนเงินตรา</a:t>
            </a:r>
          </a:p>
          <a:p>
            <a:pPr marL="342900" indent="-339725">
              <a:lnSpc>
                <a:spcPct val="90000"/>
              </a:lnSpc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4000" b="1">
                <a:latin typeface="Angsana New" pitchFamily="18" charset="-34"/>
              </a:rPr>
              <a:t>การซื้อกรมธรรม์แบบจ่ายเบี้ยประกันครั้งเดียว</a:t>
            </a:r>
          </a:p>
          <a:p>
            <a:pPr marL="342900" indent="-339725">
              <a:lnSpc>
                <a:spcPct val="90000"/>
              </a:lnSpc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4000" b="1">
                <a:latin typeface="Angsana New" pitchFamily="18" charset="-34"/>
              </a:rPr>
              <a:t>การลงทุนในหุ้นหรือพันธบัตรผ่านบริษัทนายหน้าซื้อขายหลักทรัพย์</a:t>
            </a:r>
          </a:p>
          <a:p>
            <a:pPr marL="342900" indent="-339725">
              <a:lnSpc>
                <a:spcPct val="90000"/>
              </a:lnSpc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4000" b="1">
                <a:latin typeface="Angsana New" pitchFamily="18" charset="-34"/>
              </a:rPr>
              <a:t>การใช้บริการธนาคารนอกระบบ เช่น ประเทศไทยใช้วิธี “โพยก๊วน” โดยไม่ทิ้งร่องรอยทำให้ตรวจสอบได้ยาก</a:t>
            </a:r>
          </a:p>
          <a:p>
            <a:pPr marL="342900" indent="-339725">
              <a:lnSpc>
                <a:spcPct val="90000"/>
              </a:lnSpc>
              <a:spcBef>
                <a:spcPts val="10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th-TH" sz="4000" b="1">
              <a:latin typeface="Angsana New" pitchFamily="18" charset="-34"/>
            </a:endParaRPr>
          </a:p>
        </p:txBody>
      </p:sp>
      <p:pic>
        <p:nvPicPr>
          <p:cNvPr id="3" name="Picture 2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500063" y="352425"/>
            <a:ext cx="8229600" cy="478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82520" tIns="46080" rIns="182520" bIns="46080"/>
          <a:lstStyle/>
          <a:p>
            <a:pPr marL="342900" indent="-339725" algn="ctr">
              <a:spcBef>
                <a:spcPts val="105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วิธีการใหม่ๆ ในการฟอกเงิน</a:t>
            </a:r>
          </a:p>
          <a:p>
            <a:pPr marL="342900" indent="-339725" algn="ctr">
              <a:spcBef>
                <a:spcPts val="105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marL="342900" indent="-339725">
              <a:spcBef>
                <a:spcPts val="11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การใช้บัตร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สมาร์ท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การ์ด</a:t>
            </a:r>
          </a:p>
          <a:p>
            <a:pPr marL="342900" indent="-339725">
              <a:spcBef>
                <a:spcPts val="11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การใช้อินเตอร์เน็ตในการโอนเงินผ่านบริการออนไลน์ของธนาคาร</a:t>
            </a:r>
          </a:p>
          <a:p>
            <a:pPr marL="342900" indent="-339725">
              <a:spcBef>
                <a:spcPts val="11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3" name="Picture 2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ChangeArrowheads="1"/>
          </p:cNvSpPr>
          <p:nvPr/>
        </p:nvSpPr>
        <p:spPr bwMode="auto">
          <a:xfrm>
            <a:off x="701675" y="1719263"/>
            <a:ext cx="796448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3600" b="1" dirty="0">
                <a:latin typeface="Angsana New" pitchFamily="18" charset="-34"/>
              </a:rPr>
              <a:t>	</a:t>
            </a:r>
            <a:r>
              <a:rPr lang="th-TH" sz="3800" b="1" dirty="0">
                <a:latin typeface="Angsana New" pitchFamily="18" charset="-34"/>
              </a:rPr>
              <a:t>การนำเงินหรือทรัพย์สินที่ได้มาจากการกระทำความผิด หรือได้มาโดยไม่ชอบด้วยกฎหมาย มาเปลี่ยนสภาพให้เป็นเงินหรือทรัพย์สินที่ได้มาอย่างถูกต้อง หรือเรียกได้ว่า กระบวนการทำ </a:t>
            </a:r>
            <a:r>
              <a:rPr lang="th-TH" sz="3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“เงินสกปรก”</a:t>
            </a:r>
            <a:r>
              <a:rPr lang="th-TH" sz="3800" b="1" dirty="0">
                <a:latin typeface="Angsana New" pitchFamily="18" charset="-34"/>
              </a:rPr>
              <a:t> ให้เปลี่ยนสภาพเป็น </a:t>
            </a:r>
            <a:r>
              <a:rPr lang="th-TH" sz="3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“เงินสะอาด”</a:t>
            </a:r>
            <a:r>
              <a:rPr lang="th-TH" sz="3800" b="1" dirty="0">
                <a:latin typeface="Angsana New" pitchFamily="18" charset="-34"/>
              </a:rPr>
              <a:t> หรือ </a:t>
            </a:r>
          </a:p>
          <a:p>
            <a:pPr algn="thaiDist" eaLnBrk="0" hangingPunct="0">
              <a:defRPr/>
            </a:pPr>
            <a:r>
              <a:rPr lang="th-TH" sz="3800" b="1" dirty="0">
                <a:latin typeface="Angsana New" pitchFamily="18" charset="-34"/>
              </a:rPr>
              <a:t>	การเปลี่ยนสภาพเงิน หรือทรัพย์สินที่ได้มาโดยผิดกฎหมาย </a:t>
            </a:r>
            <a:r>
              <a:rPr lang="th-TH" sz="3800" b="1" u="heavy" dirty="0">
                <a:latin typeface="Angsana New" pitchFamily="18" charset="-34"/>
              </a:rPr>
              <a:t>ให้ดูเสมือนว่า ได้มาโดยชอบด้วยกฎหมาย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70125" y="4587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ngsana New" pitchFamily="18" charset="-34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223963" y="368300"/>
            <a:ext cx="6877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400" b="1">
                <a:latin typeface="Angsana New" pitchFamily="18" charset="-34"/>
              </a:rPr>
              <a:t>สรุป</a:t>
            </a:r>
            <a:r>
              <a:rPr lang="en-US" sz="5400" b="1">
                <a:latin typeface="Angsana New" pitchFamily="18" charset="-34"/>
              </a:rPr>
              <a:t> : </a:t>
            </a:r>
            <a:r>
              <a:rPr lang="th-TH" sz="5400" b="1">
                <a:latin typeface="Angsana New" pitchFamily="18" charset="-34"/>
              </a:rPr>
              <a:t>การฟอกเงิน คือ...</a:t>
            </a:r>
          </a:p>
        </p:txBody>
      </p:sp>
      <p:pic>
        <p:nvPicPr>
          <p:cNvPr id="6" name="Picture 5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188913"/>
            <a:ext cx="7010400" cy="1295400"/>
          </a:xfrm>
        </p:spPr>
        <p:txBody>
          <a:bodyPr/>
          <a:lstStyle/>
          <a:p>
            <a:pPr algn="ctr" eaLnBrk="1" hangingPunct="1"/>
            <a:r>
              <a:rPr lang="th-TH" sz="6000" b="1" smtClean="0">
                <a:solidFill>
                  <a:schemeClr val="tx1"/>
                </a:solidFill>
              </a:rPr>
              <a:t>ความผิดมูลฐาน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9088" y="1619250"/>
            <a:ext cx="85582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4000" b="1">
                <a:latin typeface="Angsana New" pitchFamily="18" charset="-34"/>
              </a:rPr>
              <a:t> </a:t>
            </a:r>
            <a:r>
              <a:rPr lang="th-TH" sz="4000" b="1">
                <a:latin typeface="Angsana New" pitchFamily="18" charset="-34"/>
              </a:rPr>
              <a:t>ความหมาย </a:t>
            </a:r>
            <a:r>
              <a:rPr lang="en-US" sz="4000" b="1">
                <a:latin typeface="Angsana New" pitchFamily="18" charset="-34"/>
              </a:rPr>
              <a:t>: </a:t>
            </a:r>
            <a:r>
              <a:rPr lang="th-TH" sz="4000" b="1">
                <a:latin typeface="Angsana New" pitchFamily="18" charset="-34"/>
              </a:rPr>
              <a:t>ความผิดอาญาที่เป็นมูลเหตุ เป็นที่มา หรือเป็นฐานก่อให้เกิดหรือให้ได้มาซึ่งเงินหรือทรัพย์สินจากการกระทำ หรือเป็นความผิดหลักที่นำเอากฎหมายป้องกันและปราบปรามการฟอกเงินไปใช้บังคับกับเงินหรือทรัพย์สิน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4000" b="1">
                <a:latin typeface="Angsana New" pitchFamily="18" charset="-34"/>
              </a:rPr>
              <a:t> ให้หมายความรวมถึง </a:t>
            </a:r>
            <a:r>
              <a:rPr lang="en-US" sz="4000" b="1">
                <a:latin typeface="Angsana New" pitchFamily="18" charset="-34"/>
              </a:rPr>
              <a:t>: </a:t>
            </a:r>
            <a:r>
              <a:rPr lang="th-TH" sz="4000" b="1">
                <a:latin typeface="Angsana New" pitchFamily="18" charset="-34"/>
              </a:rPr>
              <a:t>การกระทำความผิดอาญานอกราชอาณาจักร ซึ่งหากการกระทำความผิดนั้นได้กระทำลงในราชอาณาจักรจะเป็นความผิดมูลฐานด้วย</a:t>
            </a:r>
          </a:p>
        </p:txBody>
      </p:sp>
      <p:pic>
        <p:nvPicPr>
          <p:cNvPr id="5" name="Picture 4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684213" y="765175"/>
          <a:ext cx="7493000" cy="5616575"/>
        </p:xfrm>
        <a:graphic>
          <a:graphicData uri="http://schemas.openxmlformats.org/presentationml/2006/ole">
            <p:oleObj spid="_x0000_s2050" name="Microsoft ClipArt Gallery" r:id="rId3" imgW="7492680" imgH="669600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881063" y="998538"/>
          <a:ext cx="7493000" cy="5616575"/>
        </p:xfrm>
        <a:graphic>
          <a:graphicData uri="http://schemas.openxmlformats.org/presentationml/2006/ole">
            <p:oleObj spid="_x0000_s2051" name="Microsoft ClipArt Gallery" r:id="rId4" imgW="7492680" imgH="6696000" progId="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2588" y="1989138"/>
            <a:ext cx="15938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2 ค้าหญิงและเด็ก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1166341" name="Rectangle 5"/>
          <p:cNvSpPr>
            <a:spLocks noChangeArrowheads="1"/>
          </p:cNvSpPr>
          <p:nvPr/>
        </p:nvSpPr>
        <p:spPr bwMode="auto">
          <a:xfrm>
            <a:off x="2411413" y="3357563"/>
            <a:ext cx="4392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ความผิดมูลฐาน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1925" y="4419600"/>
            <a:ext cx="1800225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Angsana New" pitchFamily="18" charset="-34"/>
              </a:rPr>
              <a:t>4 ยักยอกฉ้อโกงโดยผู้จัดการ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126288" y="4416425"/>
            <a:ext cx="16986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latin typeface="Angsana New" pitchFamily="18" charset="-34"/>
              </a:rPr>
              <a:t>7 หลบหนีศุลกากร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87363" y="3560763"/>
            <a:ext cx="170815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latin typeface="Angsana New" pitchFamily="18" charset="-34"/>
              </a:rPr>
              <a:t>3 ฉ้อโกงประชาชน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339975" y="6021388"/>
            <a:ext cx="3327400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Angsana New" pitchFamily="18" charset="-34"/>
              </a:rPr>
              <a:t>5 ความผิดต่อหน้าที่ราชการ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932363" y="5499100"/>
            <a:ext cx="2743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Angsana New" pitchFamily="18" charset="-34"/>
              </a:rPr>
              <a:t>6 กรรโชก รีดเอาทรัพย์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7183438" y="3429000"/>
            <a:ext cx="15113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latin typeface="Angsana New" pitchFamily="18" charset="-34"/>
              </a:rPr>
              <a:t>8 การก่อการร้าย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6192838" y="2528888"/>
            <a:ext cx="167481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9 การพนัน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61" name="Rectangle 20"/>
          <p:cNvSpPr>
            <a:spLocks noChangeArrowheads="1"/>
          </p:cNvSpPr>
          <p:nvPr/>
        </p:nvSpPr>
        <p:spPr bwMode="auto">
          <a:xfrm>
            <a:off x="4932363" y="1808163"/>
            <a:ext cx="167481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10 การเลือกตั้ง</a:t>
            </a:r>
            <a:endParaRPr lang="th-TH" sz="2400">
              <a:latin typeface="Angsana New" pitchFamily="18" charset="-34"/>
            </a:endParaRPr>
          </a:p>
        </p:txBody>
      </p:sp>
      <p:sp>
        <p:nvSpPr>
          <p:cNvPr id="2062" name="Rectangle 21"/>
          <p:cNvSpPr>
            <a:spLocks noChangeArrowheads="1"/>
          </p:cNvSpPr>
          <p:nvPr/>
        </p:nvSpPr>
        <p:spPr bwMode="auto">
          <a:xfrm>
            <a:off x="3762375" y="1089025"/>
            <a:ext cx="1674813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11 ค้ามนุษย์</a:t>
            </a:r>
            <a:endParaRPr lang="th-TH" sz="2400">
              <a:latin typeface="Angsana New" pitchFamily="18" charset="-34"/>
            </a:endParaRPr>
          </a:p>
        </p:txBody>
      </p:sp>
      <p:pic>
        <p:nvPicPr>
          <p:cNvPr id="2063" name="Picture 22" descr="5480000108764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358900"/>
            <a:ext cx="1008063" cy="1062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64" name="Picture 23" descr="democrac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49275"/>
            <a:ext cx="1079500" cy="1079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65" name="Rectangle 25"/>
          <p:cNvSpPr>
            <a:spLocks noChangeArrowheads="1"/>
          </p:cNvSpPr>
          <p:nvPr/>
        </p:nvSpPr>
        <p:spPr bwMode="auto">
          <a:xfrm>
            <a:off x="1979613" y="1131888"/>
            <a:ext cx="167481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1 ค้ายาเสพติด</a:t>
            </a:r>
            <a:endParaRPr lang="th-TH" sz="2400">
              <a:latin typeface="Angsana New" pitchFamily="18" charset="-34"/>
            </a:endParaRPr>
          </a:p>
        </p:txBody>
      </p:sp>
      <p:pic>
        <p:nvPicPr>
          <p:cNvPr id="2066" name="Picture 27" descr="ANd9GcSAKxJcBBeXN2nQ-wa6hj1Lq12evkxRvmVGhVt6wmxaiKyJcYRJ0bUwz7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1738" y="4059238"/>
            <a:ext cx="800100" cy="1079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67" name="Picture 29" descr="ANd9GcRuR9zJra3-MEXFC_EwIH7cmtiBZ9eHfN2Q5WU5JpBr0uPY2tycKPcdcO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0" y="5229225"/>
            <a:ext cx="1169988" cy="7016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68" name="Picture 31" descr="ANd9GcRr5NqdpmHmt1bpu7D7mLvG39Z4TfL3_Akd7EPGc1cExlHQKImKSmb9IN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2850" y="4508500"/>
            <a:ext cx="1082675" cy="898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69" name="Picture 33" descr="ANd9GcTX9d9i-gUkxOnfso28nUXRo73gqS6VzPckaVAwqqYpzFtDIWy-v9R7UE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163" y="998538"/>
            <a:ext cx="9890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5" descr="ANd9GcTdD3MH_DbA6HKymCCNBU0TZ9OxeuDSkQZsAls3FBIZY0LX8tHLxN8yLhMJ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050" y="4238625"/>
            <a:ext cx="1350963" cy="900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71" name="Picture 37" descr="ANd9GcQtJUPiXqweO1HUIflddGXnGUG26o63r-K57Pk5Zt0vv8oE-QTRpp3WwM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2619375"/>
            <a:ext cx="1439862" cy="809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72" name="Picture 39" descr="ANd9GcRs6FW2bTRY7uwQv0VkWk8EIT3D8Ao2G9KRezdFuS2mbNdre3pqlBsEdH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20925" y="188913"/>
            <a:ext cx="1076325" cy="900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73" name="Picture 41" descr="ANd9GcSgZWUWbZZdBBpbgmPeJwyRh2JZu8p7fbi7C1tlG54R91XP8Z1rv87JDnYx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2250" y="188913"/>
            <a:ext cx="1031875" cy="812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74" name="Picture 43" descr="ANd9GcQXJg2JONfu9rF-0_PWtQfWYRzsht6hQtkDlLDm3IGRNRnxYgHG5RAcicn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3063" y="2078038"/>
            <a:ext cx="809625" cy="1228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Picture 26" descr="AMLO 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/>
          </p:cNvGraphicFramePr>
          <p:nvPr/>
        </p:nvGraphicFramePr>
        <p:xfrm>
          <a:off x="684213" y="765175"/>
          <a:ext cx="7493000" cy="5616575"/>
        </p:xfrm>
        <a:graphic>
          <a:graphicData uri="http://schemas.openxmlformats.org/presentationml/2006/ole">
            <p:oleObj spid="_x0000_s3074" name="Microsoft ClipArt Gallery" r:id="rId3" imgW="7492680" imgH="6696000" progId="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/>
          </p:cNvGraphicFramePr>
          <p:nvPr/>
        </p:nvGraphicFramePr>
        <p:xfrm>
          <a:off x="881063" y="728663"/>
          <a:ext cx="7493000" cy="5616575"/>
        </p:xfrm>
        <a:graphic>
          <a:graphicData uri="http://schemas.openxmlformats.org/presentationml/2006/ole">
            <p:oleObj spid="_x0000_s3075" name="Microsoft ClipArt Gallery" r:id="rId4" imgW="7492680" imgH="6696000" progId="">
              <p:embed/>
            </p:oleObj>
          </a:graphicData>
        </a:graphic>
      </p:graphicFrame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66688" y="1719263"/>
            <a:ext cx="26574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th-TH" sz="2200" b="1">
                <a:latin typeface="Angsana New" pitchFamily="18" charset="-34"/>
              </a:rPr>
              <a:t>13 รับของโจร ลักษณะเป็นการค้า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221038" y="3249613"/>
            <a:ext cx="2609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ความผิดมูลฐาน</a:t>
            </a:r>
          </a:p>
          <a:p>
            <a:pPr algn="ctr" eaLnBrk="0" hangingPunct="0"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(เพิ่มเติม)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61925" y="3519488"/>
            <a:ext cx="1889125" cy="1108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latin typeface="Angsana New" pitchFamily="18" charset="-34"/>
              </a:rPr>
              <a:t>15 ความผิดเกี่ยวกับการค้าและทรัพย์สินทางปัญญา 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748338" y="5049838"/>
            <a:ext cx="2335212" cy="1108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latin typeface="Angsana New" pitchFamily="18" charset="-34"/>
              </a:rPr>
              <a:t>18 ประทุษร้ายชีวิต / ร่างกาย สาหัส ตามป.อ. เพื่อประโยชน์ ซึ่งทรัพย์สิน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61925" y="2528888"/>
            <a:ext cx="2132013" cy="769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latin typeface="Angsana New" pitchFamily="18" charset="-34"/>
              </a:rPr>
              <a:t>14 ปลอมแปลงเงินตราฯ ลักษณะเป็นการค้า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61925" y="4868863"/>
            <a:ext cx="2519363" cy="1108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latin typeface="Angsana New" pitchFamily="18" charset="-34"/>
              </a:rPr>
              <a:t>16 ปลอมเอกสารสิทธิ บัตรอิเล็กทรอนิกส์ </a:t>
            </a:r>
            <a:r>
              <a:rPr lang="en-US" sz="2200" b="1">
                <a:latin typeface="Angsana New" pitchFamily="18" charset="-34"/>
              </a:rPr>
              <a:t>Passport </a:t>
            </a:r>
            <a:endParaRPr lang="th-TH" sz="2200" b="1">
              <a:latin typeface="Angsana New" pitchFamily="18" charset="-34"/>
            </a:endParaRPr>
          </a:p>
          <a:p>
            <a:pPr algn="ctr"/>
            <a:r>
              <a:rPr lang="th-TH" sz="2200" b="1">
                <a:latin typeface="Angsana New" pitchFamily="18" charset="-34"/>
              </a:rPr>
              <a:t> เป็นปกติธุระ / เพื่อการค้า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3605213" y="5962650"/>
            <a:ext cx="1990725" cy="70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000" b="1">
                <a:latin typeface="Angsana New" pitchFamily="18" charset="-34"/>
              </a:rPr>
              <a:t>17 ทรัพยากรธรรมชาติฯ  มีลักษณะเป็นการค้า</a:t>
            </a:r>
            <a:endParaRPr lang="th-TH" sz="2000">
              <a:latin typeface="Angsana New" pitchFamily="18" charset="-34"/>
            </a:endParaRPr>
          </a:p>
        </p:txBody>
      </p:sp>
      <p:sp>
        <p:nvSpPr>
          <p:cNvPr id="3083" name="Rectangle 21"/>
          <p:cNvSpPr>
            <a:spLocks noChangeArrowheads="1"/>
          </p:cNvSpPr>
          <p:nvPr/>
        </p:nvSpPr>
        <p:spPr bwMode="auto">
          <a:xfrm>
            <a:off x="5832475" y="2528888"/>
            <a:ext cx="1530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200" b="1">
                <a:latin typeface="Angsana New" pitchFamily="18" charset="-34"/>
              </a:rPr>
              <a:t>21 โจรสลัด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5651500" y="1808163"/>
            <a:ext cx="19097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200" b="1">
                <a:latin typeface="Angsana New" pitchFamily="18" charset="-34"/>
              </a:rPr>
              <a:t>22 ซื้อขายหลักทรัพย์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3085" name="Rectangle 48"/>
          <p:cNvSpPr>
            <a:spLocks noChangeArrowheads="1"/>
          </p:cNvSpPr>
          <p:nvPr/>
        </p:nvSpPr>
        <p:spPr bwMode="auto">
          <a:xfrm>
            <a:off x="520700" y="549275"/>
            <a:ext cx="1674813" cy="7699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200" b="1">
                <a:latin typeface="Angsana New" pitchFamily="18" charset="-34"/>
              </a:rPr>
              <a:t>12 อั้งยี่ / องค์กรอาชญากรรม</a:t>
            </a:r>
            <a:endParaRPr lang="th-TH" sz="2200">
              <a:latin typeface="Angsana New" pitchFamily="18" charset="-34"/>
            </a:endParaRPr>
          </a:p>
        </p:txBody>
      </p:sp>
      <p:pic>
        <p:nvPicPr>
          <p:cNvPr id="3086" name="Picture 50" descr="ANd9GcT_2hZzI7oyDA4ppKCTwBcUb3CZK4bMh92LY26-spzNtiFjtotcTJ0kMw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49275"/>
            <a:ext cx="719137" cy="90011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87" name="Picture 52" descr="ANd9GcS4tgUJgeIQlIOka6c3WQ_ltAhsZWwKJnJVe2srzKGL4n6SIupWkh6BWc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163" y="1628775"/>
            <a:ext cx="801687" cy="809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88" name="Picture 54" descr="ANd9GcQThm5L2ELnbmYjojooIql7RmyeyDBdwanQDo4W6kQIL6_Q0BWGK707qV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1900" y="2528888"/>
            <a:ext cx="744538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89" name="Picture 56" descr="ANd9GcQWxdHrZpJmtrcWj6J5Fd_St1Sf9eoAzHQQ2ftkWfDMEg06wZDw9KfCYP8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1538" y="3608388"/>
            <a:ext cx="898525" cy="901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90" name="Picture 60" descr="ANd9GcTlUHJHCKKUZGC1QKOpFVzWsUAng0NbzZeApoNP15wsDbwmLsj9NrDF4O7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4779963"/>
            <a:ext cx="990600" cy="989012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91" name="Picture 62" descr="ANd9GcSpZz8cL-ovw_Ykc7tTONZoGaY50aiAYmQpxackva8bBnKgjn0vRWcWJ19YV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21150" y="4779963"/>
            <a:ext cx="901700" cy="9842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92" name="Picture 64" descr="ANd9GcRQ4mVAHkTmDN0cRH_7_-8y5Ry6xu52_yZ4Yjcw-9FX4ymYD0J995zxwaz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50" y="5049838"/>
            <a:ext cx="809625" cy="666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93" name="Text Box 67"/>
          <p:cNvSpPr txBox="1">
            <a:spLocks noChangeArrowheads="1"/>
          </p:cNvSpPr>
          <p:nvPr/>
        </p:nvSpPr>
        <p:spPr bwMode="auto">
          <a:xfrm>
            <a:off x="6732588" y="4238625"/>
            <a:ext cx="2411412" cy="769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latin typeface="Angsana New" pitchFamily="18" charset="-34"/>
              </a:rPr>
              <a:t>19 หน่วงเหนี่ยวกักขัง ตามป.อ. เพื่อเรียกรับผลปย.</a:t>
            </a:r>
            <a:endParaRPr lang="th-TH" sz="2200">
              <a:latin typeface="Angsana New" pitchFamily="18" charset="-34"/>
            </a:endParaRPr>
          </a:p>
        </p:txBody>
      </p:sp>
      <p:pic>
        <p:nvPicPr>
          <p:cNvPr id="3094" name="Picture 71" descr="ANd9GcTNbLTU25Jx-7Ucy7mGKafYex9W_fMW6TAZQ0A97u7yLtwpmL5UKSSBW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41988" y="4238625"/>
            <a:ext cx="900112" cy="720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95" name="Text Box 72"/>
          <p:cNvSpPr txBox="1">
            <a:spLocks noChangeArrowheads="1"/>
          </p:cNvSpPr>
          <p:nvPr/>
        </p:nvSpPr>
        <p:spPr bwMode="auto">
          <a:xfrm>
            <a:off x="6462713" y="3338513"/>
            <a:ext cx="25908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th-TH" sz="2200" b="1">
                <a:latin typeface="Angsana New" pitchFamily="18" charset="-34"/>
              </a:rPr>
              <a:t>20 ลักทรัพย์ ยักยอก ฉ้อโกง ชิง ปล้นฯ มีลักษณะเป็นการค้า</a:t>
            </a:r>
            <a:endParaRPr lang="th-TH" sz="2200">
              <a:latin typeface="Angsana New" pitchFamily="18" charset="-34"/>
            </a:endParaRPr>
          </a:p>
        </p:txBody>
      </p:sp>
      <p:pic>
        <p:nvPicPr>
          <p:cNvPr id="3096" name="Picture 74" descr="ANd9GcT5eAxVxtV1YdKJQ79yPxDS3dwf3CSLcu_kMu72TS0AG6she5tM4vPjm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41988" y="3249613"/>
            <a:ext cx="676275" cy="765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97" name="Picture 76" descr="ANd9GcSwNOjv9gib-uUSFCJXt9COQ9CTKlbVTPhZsfqa2uJjbCKxymRclCDG7a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2438400"/>
            <a:ext cx="941388" cy="806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98" name="Picture 78" descr="ANd9GcRLhRYYgJbdgmKRwva_jEhtlmyiHg9YWjjfgP1kkTLavu7kTabsR1AmgE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32700" y="1628775"/>
            <a:ext cx="1079500" cy="715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99" name="Picture 80" descr="ANd9GcShdhcENVtBY3WeFbAa6oVqhH_X2qTfTgWy8XsTF_D-h5cp10k8aWI9VQs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1725" y="728663"/>
            <a:ext cx="1003300" cy="757237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00" name="Rectangle 81"/>
          <p:cNvSpPr>
            <a:spLocks noChangeArrowheads="1"/>
          </p:cNvSpPr>
          <p:nvPr/>
        </p:nvSpPr>
        <p:spPr bwMode="auto">
          <a:xfrm>
            <a:off x="5381625" y="998538"/>
            <a:ext cx="1909763" cy="76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200" b="1">
                <a:latin typeface="Angsana New" pitchFamily="18" charset="-34"/>
              </a:rPr>
              <a:t>23 ความผิดเกี่ยวกับ อาวุธ </a:t>
            </a:r>
            <a:endParaRPr lang="th-TH" sz="2200">
              <a:latin typeface="Angsana New" pitchFamily="18" charset="-34"/>
            </a:endParaRPr>
          </a:p>
        </p:txBody>
      </p:sp>
      <p:sp>
        <p:nvSpPr>
          <p:cNvPr id="3101" name="Rectangle 82"/>
          <p:cNvSpPr>
            <a:spLocks noChangeArrowheads="1"/>
          </p:cNvSpPr>
          <p:nvPr/>
        </p:nvSpPr>
        <p:spPr bwMode="auto">
          <a:xfrm>
            <a:off x="4572000" y="171450"/>
            <a:ext cx="35099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200" b="1">
                <a:latin typeface="Angsana New" pitchFamily="18" charset="-34"/>
              </a:rPr>
              <a:t>24 สนับสนุนทางการเงินแก่การก่อการร้าย </a:t>
            </a:r>
          </a:p>
        </p:txBody>
      </p:sp>
      <p:pic>
        <p:nvPicPr>
          <p:cNvPr id="3102" name="Picture 84" descr="ANd9GcRC39f0M6prnwkVcMR7e_Mnll2beBiqbDqZKbr_ZxglqcnSqTHm_o9M8c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1275" y="819150"/>
            <a:ext cx="1395413" cy="1079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03" name="Rectangle 82"/>
          <p:cNvSpPr>
            <a:spLocks noChangeArrowheads="1"/>
          </p:cNvSpPr>
          <p:nvPr/>
        </p:nvSpPr>
        <p:spPr bwMode="auto">
          <a:xfrm>
            <a:off x="1314450" y="39688"/>
            <a:ext cx="30765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h-TH" sz="2200" b="1">
                <a:latin typeface="Angsana New" pitchFamily="18" charset="-34"/>
              </a:rPr>
              <a:t>25 องค์กรอาชญากรรมข้ามชาติ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algn="ctr" eaLnBrk="1" hangingPunct="1"/>
            <a:r>
              <a:rPr lang="th-TH" sz="4400" b="1" smtClean="0">
                <a:solidFill>
                  <a:schemeClr val="tx1"/>
                </a:solidFill>
              </a:rPr>
              <a:t>ทรัพย์สินที่เกี่ยวกับการกระทำความผิด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81063" y="1628775"/>
            <a:ext cx="7635875" cy="4230688"/>
          </a:xfrm>
        </p:spPr>
        <p:txBody>
          <a:bodyPr>
            <a:normAutofit fontScale="92500" lnSpcReduction="20000"/>
          </a:bodyPr>
          <a:lstStyle/>
          <a:p>
            <a:pPr marL="0" indent="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smtClean="0"/>
              <a:t>  </a:t>
            </a:r>
            <a:r>
              <a:rPr lang="th-TH" b="1" smtClean="0"/>
              <a:t>	</a:t>
            </a:r>
            <a:r>
              <a:rPr lang="th-TH" sz="2800" b="1" smtClean="0"/>
              <a:t>(</a:t>
            </a:r>
            <a:r>
              <a:rPr lang="en-US" sz="2800" b="1" smtClean="0"/>
              <a:t>1</a:t>
            </a:r>
            <a:r>
              <a:rPr lang="th-TH" sz="2800" b="1" smtClean="0"/>
              <a:t>) เงินหรือทรัพย์สินที่ได้มาจากการกระทำซึ่งเป็นความผิดมูลฐานหรือความผิดฐานฟอกเงิน หรือจากการสนับสนุนหรือช่วยเหลือการกระทำซึ่งเป็นความผิดมูลฐาน หรือความผิดฐานฟอกเงิน และให้รวมถึง เงินหรือทรัพย์สินที่ได้ใช้ หรือมีไว้เพื่อใช้ หรือสนับสนุนการกระทำความผิดมูลฐานตาม (</a:t>
            </a:r>
            <a:r>
              <a:rPr lang="en-US" sz="2800" b="1" smtClean="0"/>
              <a:t>8</a:t>
            </a:r>
            <a:r>
              <a:rPr lang="th-TH" sz="2800" b="1" smtClean="0"/>
              <a:t>) ของบทนิยามคำว่า </a:t>
            </a:r>
            <a:r>
              <a:rPr lang="en-US" sz="2800" b="1" smtClean="0"/>
              <a:t>“</a:t>
            </a:r>
            <a:r>
              <a:rPr lang="th-TH" sz="2800" b="1" smtClean="0"/>
              <a:t>ความผิดมูลฐาน</a:t>
            </a:r>
            <a:r>
              <a:rPr lang="en-US" sz="2800" b="1" smtClean="0"/>
              <a:t>”</a:t>
            </a:r>
            <a:r>
              <a:rPr lang="th-TH" sz="2800" b="1" smtClean="0"/>
              <a:t> หรือการกระทำความผิดฐานสนับสนุนทางการเงินแก่การก่อการร้ายตามกฎหมายว่าด้วยการป้องกันและปราบปรามการสนับสนุนทางการเงินแก่การก่อการร้ายด้วย</a:t>
            </a:r>
          </a:p>
          <a:p>
            <a:pPr marL="0" indent="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h-TH" sz="2800" b="1" smtClean="0"/>
              <a:t>	(</a:t>
            </a:r>
            <a:r>
              <a:rPr lang="en-US" sz="2800" b="1" smtClean="0"/>
              <a:t>2</a:t>
            </a:r>
            <a:r>
              <a:rPr lang="th-TH" sz="2800" b="1" smtClean="0"/>
              <a:t>) เงินหรือทรัพย์สินที่ได้มาจากการจำหน่าย จ่าย โอนด้วยประการใดๆ ซึ่งเงินหรือทรัพย์สินตาม (</a:t>
            </a:r>
            <a:r>
              <a:rPr lang="en-US" sz="2800" b="1" smtClean="0"/>
              <a:t>1</a:t>
            </a:r>
            <a:r>
              <a:rPr lang="th-TH" sz="2800" b="1" smtClean="0"/>
              <a:t>) หรือ</a:t>
            </a:r>
          </a:p>
          <a:p>
            <a:pPr marL="0" indent="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h-TH" sz="2800" b="1" smtClean="0"/>
              <a:t>	(</a:t>
            </a:r>
            <a:r>
              <a:rPr lang="en-US" sz="2800" b="1" smtClean="0"/>
              <a:t>3</a:t>
            </a:r>
            <a:r>
              <a:rPr lang="th-TH" sz="2800" b="1" smtClean="0"/>
              <a:t>) ดอกผลของเงินหรือทรัพย์สินตาม (</a:t>
            </a:r>
            <a:r>
              <a:rPr lang="en-US" sz="2800" b="1" smtClean="0"/>
              <a:t>1</a:t>
            </a:r>
            <a:r>
              <a:rPr lang="th-TH" sz="2800" b="1" smtClean="0"/>
              <a:t>) หรือ (</a:t>
            </a:r>
            <a:r>
              <a:rPr lang="en-US" sz="2800" b="1" smtClean="0"/>
              <a:t>2</a:t>
            </a:r>
            <a:r>
              <a:rPr lang="th-TH" sz="2800" b="1" smtClean="0"/>
              <a:t>)</a:t>
            </a:r>
          </a:p>
          <a:p>
            <a:pPr marL="0" indent="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h-TH" sz="2800" b="1" smtClean="0"/>
              <a:t>	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algn="ctr" eaLnBrk="1" hangingPunct="1"/>
            <a:r>
              <a:rPr lang="th-TH" sz="4400" b="1" smtClean="0">
                <a:solidFill>
                  <a:schemeClr val="tx1"/>
                </a:solidFill>
              </a:rPr>
              <a:t>ทรัพย์สินที่เกี่ยวกับการกระทำความผิด (ต่อ)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idx="1"/>
          </p:nvPr>
        </p:nvSpPr>
        <p:spPr>
          <a:xfrm>
            <a:off x="881063" y="1890713"/>
            <a:ext cx="7635875" cy="3968750"/>
          </a:xfrm>
        </p:spPr>
        <p:txBody>
          <a:bodyPr>
            <a:normAutofit/>
          </a:bodyPr>
          <a:lstStyle/>
          <a:p>
            <a:pPr marL="274320" indent="-27432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200" b="1" dirty="0" smtClean="0"/>
              <a:t>  </a:t>
            </a:r>
            <a:r>
              <a:rPr lang="th-TH" sz="3200" b="1" dirty="0" smtClean="0"/>
              <a:t>	- ไม่ว่าทรัพย์สินตาม (</a:t>
            </a:r>
            <a:r>
              <a:rPr lang="en-US" sz="3200" b="1" dirty="0" smtClean="0"/>
              <a:t>1</a:t>
            </a:r>
            <a:r>
              <a:rPr lang="th-TH" sz="3200" b="1" dirty="0" smtClean="0"/>
              <a:t>) (</a:t>
            </a:r>
            <a:r>
              <a:rPr lang="en-US" sz="3200" b="1" dirty="0" smtClean="0"/>
              <a:t>2</a:t>
            </a:r>
            <a:r>
              <a:rPr lang="th-TH" sz="3200" b="1" dirty="0" smtClean="0"/>
              <a:t>) หรือ (</a:t>
            </a:r>
            <a:r>
              <a:rPr lang="en-US" sz="3200" b="1" dirty="0" smtClean="0"/>
              <a:t>3</a:t>
            </a:r>
            <a:r>
              <a:rPr lang="th-TH" sz="3200" b="1" dirty="0" smtClean="0"/>
              <a:t>) จะมีการจำหน่าย จ่าย โอน หรือเปลี่ยนสภาพไปกี่ครั้ง </a:t>
            </a:r>
          </a:p>
          <a:p>
            <a:pPr marL="274320" indent="-27432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h-TH" sz="3200" b="1" dirty="0" smtClean="0"/>
              <a:t>	- ไม่ว่าจะอยู่ในความครอบครองของบุคคลใด โอนไปเป็นของบุคคลใด หรือปรากฏหลักฐานทางทะเบียนว่าเป็นของบุคคลใด</a:t>
            </a:r>
          </a:p>
          <a:p>
            <a:pPr marL="0" indent="0" algn="thaiDi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h-TH" sz="3200" b="1" dirty="0" smtClean="0"/>
              <a:t>	</a:t>
            </a:r>
          </a:p>
        </p:txBody>
      </p:sp>
      <p:pic>
        <p:nvPicPr>
          <p:cNvPr id="5" name="Picture 4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00225"/>
            <a:ext cx="7510463" cy="4252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8000" b="1" smtClean="0"/>
              <a:t>การกำกับ ตรวจสอบ </a:t>
            </a:r>
            <a:br>
              <a:rPr lang="th-TH" sz="8000" b="1" smtClean="0"/>
            </a:br>
            <a:r>
              <a:rPr lang="th-TH" sz="8000" b="1" smtClean="0"/>
              <a:t>ผู้มีหน้าที่รายงาน</a:t>
            </a:r>
            <a:br>
              <a:rPr lang="th-TH" sz="8000" b="1" smtClean="0"/>
            </a:br>
            <a:r>
              <a:rPr lang="th-TH" sz="8000" b="1" smtClean="0"/>
              <a:t>การทำธุรกรรม</a:t>
            </a:r>
          </a:p>
        </p:txBody>
      </p:sp>
      <p:pic>
        <p:nvPicPr>
          <p:cNvPr id="3" name="Picture 2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138"/>
            <a:ext cx="9144000" cy="1009650"/>
          </a:xfrm>
        </p:spPr>
        <p:txBody>
          <a:bodyPr/>
          <a:lstStyle/>
          <a:p>
            <a:pPr algn="ctr" eaLnBrk="1" hangingPunct="1"/>
            <a:r>
              <a:rPr lang="th-TH" sz="4400" b="1" smtClean="0">
                <a:solidFill>
                  <a:schemeClr val="tx1"/>
                </a:solidFill>
              </a:rPr>
              <a:t>อำนาจสำนักงาน ปปง. ที่เกี่ยวข้องกับการกำกับ ตรวจสอบ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3813"/>
            <a:ext cx="9005888" cy="5564187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h-TH" sz="2000" dirty="0" smtClean="0"/>
              <a:t>    </a:t>
            </a:r>
            <a:endParaRPr lang="th-TH" sz="2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3200" dirty="0" smtClean="0"/>
              <a:t>กำหนดแนวทางปฏิบัติ กำกับ ตรวจสอบ และประเมินผลการปฏิบัติตามพระราชบัญญัตินี้ของผู้มีหน้าที่รายงานการทำธุรกรรมต่อสำนักงานตามหลักเกณฑ์ วิธีการ และแนวปฏิบัติตามระเบียบที่คณะกรรมการกำหนด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3200" dirty="0" smtClean="0"/>
              <a:t>เก็บ รวบรวมข้อมูล สถิติ ตรวจสอบ และติดตามประเมินผลการดำเนินการตามพระราชบัญญัตินี้ และวิเคราะห์รายงานหรือข้อมูลต่าง ๆ เกี่ยวกับการทำธุรกรรม และประเมินความเสี่ยงที่เกี่ยวกับการฟอกเงินหรือการสนับสนุนทางการเงินแก่การก่อการร้าย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3200" dirty="0" smtClean="0"/>
              <a:t>เก็บรวบรวมพยานหลักฐานเพื่อดำเนินคดีกับผู้ที่ฝ่าฝืนหรือไม่ปฏิบัติตามกฎหมาย</a:t>
            </a:r>
            <a:endParaRPr lang="en-US" sz="3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138113" y="1528763"/>
            <a:ext cx="8777287" cy="3529012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</a:rPr>
              <a:t>พระราชบัญญัติ</a:t>
            </a:r>
          </a:p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</a:rPr>
              <a:t>ป้องกันและปราบปรามการฟอกเงิน</a:t>
            </a:r>
          </a:p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</a:rPr>
              <a:t>พ.ศ. 2542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</a:rPr>
              <a:t>(มีผลใช้บังคับตั้งแต่วันที่ 19 ส.ค. 2542 เป็นต้นไป)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352425"/>
            <a:ext cx="8229600" cy="1266825"/>
          </a:xfrm>
        </p:spPr>
        <p:txBody>
          <a:bodyPr/>
          <a:lstStyle/>
          <a:p>
            <a:pPr algn="ctr" eaLnBrk="1" hangingPunct="1"/>
            <a:r>
              <a:rPr lang="th-TH" sz="6000" b="1" smtClean="0">
                <a:solidFill>
                  <a:schemeClr val="tx1"/>
                </a:solidFill>
              </a:rPr>
              <a:t>ผู้มีหน้าที่รายงานการทำธุรกรรม</a:t>
            </a:r>
          </a:p>
        </p:txBody>
      </p:sp>
      <p:sp>
        <p:nvSpPr>
          <p:cNvPr id="34819" name="ตัวยึดเนื้อหา 2"/>
          <p:cNvSpPr>
            <a:spLocks noGrp="1"/>
          </p:cNvSpPr>
          <p:nvPr>
            <p:ph idx="1"/>
          </p:nvPr>
        </p:nvSpPr>
        <p:spPr>
          <a:xfrm>
            <a:off x="566738" y="1752600"/>
            <a:ext cx="8348662" cy="4391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th-TH" sz="5400" b="1" smtClean="0"/>
              <a:t>สถาบันการเงิน (บทนิยามในมาตรา 3)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sz="5400" b="1" smtClean="0"/>
              <a:t>สำนักงานที่ดิน (มาตรา 15)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sz="5400" b="1" smtClean="0"/>
              <a:t>ผู้ประกอบอาชีพ 9 ประเภท (มาตรา 16)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3888"/>
            <a:ext cx="9144000" cy="15303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smtClean="0">
                <a:solidFill>
                  <a:schemeClr val="tx1"/>
                </a:solidFill>
              </a:rPr>
              <a:t>เรื่องที่ต้องกำกับและตรวจสอบ </a:t>
            </a:r>
            <a:br>
              <a:rPr lang="th-TH" sz="6000" b="1" smtClean="0">
                <a:solidFill>
                  <a:schemeClr val="tx1"/>
                </a:solidFill>
              </a:rPr>
            </a:br>
            <a:endParaRPr lang="th-TH" sz="6000" b="1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19250"/>
            <a:ext cx="8824913" cy="4267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th-TH" sz="4800" b="1" smtClean="0"/>
              <a:t>- การรายงานธุรกรรม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th-TH" sz="4800" b="1" smtClean="0"/>
              <a:t>- การจัดให้ลูกค้าแสดงตน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th-TH" sz="4800" b="1" smtClean="0"/>
              <a:t>- การตรวจสอบเพื่อทราบข้อเท็จจริงเกี่ยวกับลูกค้า</a:t>
            </a:r>
            <a:r>
              <a:rPr lang="en-US" sz="4800" b="1" smtClean="0"/>
              <a:t>:</a:t>
            </a:r>
            <a:r>
              <a:rPr lang="th-TH" sz="4800" b="1" smtClean="0"/>
              <a:t> </a:t>
            </a:r>
            <a:r>
              <a:rPr lang="th-TH" sz="3200" b="1" smtClean="0"/>
              <a:t>กรณีสถาบันการเงิน และผู้ประกอบอาชีพตามมาตรา 16 วรรคหนึ่ง (1) และ (9)</a:t>
            </a:r>
            <a:endParaRPr lang="th-TH" sz="4800" b="1" smtClean="0"/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endParaRPr lang="th-TH" sz="3600" b="1" smtClean="0"/>
          </a:p>
          <a:p>
            <a:pPr eaLnBrk="1" hangingPunct="1">
              <a:buFont typeface="Wingdings" pitchFamily="2" charset="2"/>
              <a:buNone/>
            </a:pPr>
            <a:endParaRPr lang="th-TH" sz="4000" b="1" smtClean="0"/>
          </a:p>
          <a:p>
            <a:pPr eaLnBrk="1" hangingPunct="1">
              <a:buFont typeface="Wingdings" pitchFamily="2" charset="2"/>
              <a:buChar char="Ø"/>
            </a:pPr>
            <a:endParaRPr lang="th-TH" sz="4000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8788"/>
            <a:ext cx="8001000" cy="820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smtClean="0">
                <a:solidFill>
                  <a:schemeClr val="tx1"/>
                </a:solidFill>
              </a:rPr>
              <a:t>การรายงาน </a:t>
            </a:r>
            <a:r>
              <a:rPr lang="en-US" sz="6000" b="1" smtClean="0">
                <a:solidFill>
                  <a:schemeClr val="tx1"/>
                </a:solidFill>
              </a:rPr>
              <a:t>“</a:t>
            </a:r>
            <a:r>
              <a:rPr lang="th-TH" sz="6000" b="1" smtClean="0">
                <a:solidFill>
                  <a:schemeClr val="tx1"/>
                </a:solidFill>
              </a:rPr>
              <a:t> ธุรกรรม</a:t>
            </a:r>
            <a:r>
              <a:rPr lang="en-US" sz="6000" b="1" smtClean="0">
                <a:solidFill>
                  <a:schemeClr val="tx1"/>
                </a:solidFill>
              </a:rPr>
              <a:t> ”</a:t>
            </a:r>
            <a:r>
              <a:rPr lang="th-TH" sz="60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5038"/>
            <a:ext cx="8686800" cy="3814762"/>
          </a:xfrm>
        </p:spPr>
        <p:txBody>
          <a:bodyPr/>
          <a:lstStyle/>
          <a:p>
            <a:pPr algn="thaiDist" eaLnBrk="1" hangingPunct="1">
              <a:buFont typeface="Wingdings" pitchFamily="2" charset="2"/>
              <a:buNone/>
            </a:pPr>
            <a:r>
              <a:rPr lang="th-TH" smtClean="0"/>
              <a:t>    	</a:t>
            </a:r>
            <a:r>
              <a:rPr lang="th-TH" sz="4800" b="1" smtClean="0"/>
              <a:t>ธุรกรรม</a:t>
            </a:r>
            <a:r>
              <a:rPr lang="th-TH" sz="4000" b="1" smtClean="0"/>
              <a:t> หมายความว่า </a:t>
            </a:r>
            <a:r>
              <a:rPr lang="en-US" sz="4000" b="1" i="1" smtClean="0"/>
              <a:t>“</a:t>
            </a:r>
            <a:r>
              <a:rPr lang="th-TH" sz="4000" b="1" i="1" smtClean="0"/>
              <a:t>กิจกรรมที่เกี่ยวกับการทำนิติกรรม สัญญา หรือการดำเนินการใดๆ กับผู้อื่น ทางการเงิน ทางธุรกิจ หรือการดำเนินการเกี่ยวกับทรัพย์สิน</a:t>
            </a:r>
            <a:r>
              <a:rPr lang="en-US" sz="4000" b="1" i="1" smtClean="0"/>
              <a:t>”</a:t>
            </a:r>
            <a:r>
              <a:rPr lang="th-TH" sz="4000" b="1" i="1" smtClean="0"/>
              <a:t> 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ชื่อเรื่อง 1"/>
          <p:cNvSpPr>
            <a:spLocks noGrp="1"/>
          </p:cNvSpPr>
          <p:nvPr>
            <p:ph type="title"/>
          </p:nvPr>
        </p:nvSpPr>
        <p:spPr>
          <a:xfrm>
            <a:off x="590550" y="0"/>
            <a:ext cx="8001000" cy="1216025"/>
          </a:xfrm>
        </p:spPr>
        <p:txBody>
          <a:bodyPr/>
          <a:lstStyle/>
          <a:p>
            <a:pPr algn="ctr" eaLnBrk="1" hangingPunct="1"/>
            <a:r>
              <a:rPr lang="th-TH" sz="4400" b="1" smtClean="0">
                <a:solidFill>
                  <a:schemeClr val="tx1"/>
                </a:solidFill>
              </a:rPr>
              <a:t>ผู้มีหน้าที่รายงานการทำธุรกรรม</a:t>
            </a:r>
            <a:endParaRPr lang="th-TH" sz="4400" smtClean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66738" y="1752600"/>
            <a:ext cx="8348662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b="1" u="sng" dirty="0" smtClean="0"/>
              <a:t>สถาบันการเงิน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3200" b="1" dirty="0" smtClean="0"/>
              <a:t>ธนาคารพาณิชย์ ธนาคารตามที่กฎหมายจัดตั้งขึ้นโดยเฉพาะ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3200" b="1" dirty="0" smtClean="0"/>
              <a:t>บริษัทเงินทุน บริษัทเครดิตฟองซิเอร์ ธุรกิจหลักทรัพย์ ธุรกิจเครดิตฟองซิเอร์ และบริษัทหลักทรัพย์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3200" b="1" dirty="0" smtClean="0"/>
              <a:t>บรรษัทเงินทุนอุตสาหกรรม บรรษัทเงินทุนอุตสาหกรรมขนาดย่อม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3200" b="1" dirty="0" smtClean="0"/>
              <a:t>บริษัทประกันชีวิต บริษัทประกันวินาศภัย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h-TH" sz="3200" b="1" dirty="0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ชื่อเรื่อง 1"/>
          <p:cNvSpPr>
            <a:spLocks noGrp="1"/>
          </p:cNvSpPr>
          <p:nvPr>
            <p:ph type="title"/>
          </p:nvPr>
        </p:nvSpPr>
        <p:spPr>
          <a:xfrm>
            <a:off x="681038" y="-280988"/>
            <a:ext cx="8001000" cy="1520826"/>
          </a:xfrm>
        </p:spPr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>สถาบันการเงิน (ต่อ)</a:t>
            </a:r>
          </a:p>
        </p:txBody>
      </p:sp>
      <p:sp>
        <p:nvSpPr>
          <p:cNvPr id="38915" name="ตัวยึดเนื้อหา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481513"/>
          </a:xfrm>
        </p:spPr>
        <p:txBody>
          <a:bodyPr/>
          <a:lstStyle/>
          <a:p>
            <a:pPr marL="0" indent="0" algn="thaiDist" eaLnBrk="1" hangingPunct="1"/>
            <a:r>
              <a:rPr lang="th-TH" altLang="zh-CN" b="1" smtClean="0"/>
              <a:t> สหกรณ์ตามกฎหมายว่าด้วยสหกรณ์ เฉพาะสหกรณ์ที่มีทุนดำเนินการ ซึ่งมีมูลค่าหุ้นรวมตั้งแต่สองล้านบาทขึ้นไปและมีวัตถุประสงค์ดำเนินกิจการเกี่ยวกับการรับฝากเงิน ให้กู้ ให้สินเชื่อ รับจำนองหรือรับจำนำทรัพย์สิน หรือจัดให้ได้มาซึ่งเงินและทรัพย์สินต่าง ๆ โดยวิธีใด ๆ</a:t>
            </a:r>
            <a:r>
              <a:rPr lang="en-US" altLang="zh-CN" smtClean="0">
                <a:ea typeface="SimSun" pitchFamily="2" charset="-122"/>
              </a:rPr>
              <a:t> </a:t>
            </a:r>
            <a:endParaRPr lang="th-TH" b="1" smtClean="0"/>
          </a:p>
          <a:p>
            <a:pPr marL="0" indent="0" eaLnBrk="1" hangingPunct="1"/>
            <a:r>
              <a:rPr lang="th-TH" b="1" smtClean="0"/>
              <a:t> นิติบุคคลที่ดำเนินธุรกิจอื่นที่เกี่ยวข้องกับการเงิน ได้แก่</a:t>
            </a:r>
          </a:p>
          <a:p>
            <a:pPr marL="0" indent="0" eaLnBrk="1" hangingPunct="1">
              <a:buFontTx/>
              <a:buNone/>
            </a:pPr>
            <a:r>
              <a:rPr lang="th-TH" sz="2800" b="1" smtClean="0"/>
              <a:t>  </a:t>
            </a:r>
            <a:r>
              <a:rPr lang="en-US" sz="2800" b="1" smtClean="0"/>
              <a:t>  1. </a:t>
            </a:r>
            <a:r>
              <a:rPr lang="th-TH" sz="2800" b="1" smtClean="0"/>
              <a:t>นิติบุคคลเฉพาะกิจตามกฎหมายว่าด้วยนิติบุคคลเฉพาะกิจเพื่อการแปลงสินทรัพย์เป็นหลักทรัพย์</a:t>
            </a:r>
          </a:p>
          <a:p>
            <a:pPr marL="0" indent="0" algn="thaiDist" eaLnBrk="1" hangingPunct="1">
              <a:buFontTx/>
              <a:buNone/>
            </a:pPr>
            <a:r>
              <a:rPr lang="th-TH" sz="2800" b="1" smtClean="0">
                <a:solidFill>
                  <a:srgbClr val="FF0000"/>
                </a:solidFill>
              </a:rPr>
              <a:t>    </a:t>
            </a:r>
            <a:r>
              <a:rPr lang="en-US" sz="2800" b="1" smtClean="0"/>
              <a:t>2. </a:t>
            </a:r>
            <a:r>
              <a:rPr lang="th-TH" sz="2800" b="1" smtClean="0"/>
              <a:t>นิติบุคคลที่ได้รับอนุญาตให้ประกอบธุรกิจเกี่ยวกับปัจจัยชำระเงินต่างประเทศ ตามกฎหมายว่าด้วยการควบคุมการแลกเปลี่ยนเงิน</a:t>
            </a:r>
            <a:endParaRPr lang="th-TH" sz="2800" b="1" smtClean="0">
              <a:solidFill>
                <a:srgbClr val="FF0000"/>
              </a:solidFill>
            </a:endParaRPr>
          </a:p>
          <a:p>
            <a:pPr lvl="1" indent="-282575" eaLnBrk="1" hangingPunct="1">
              <a:lnSpc>
                <a:spcPct val="75000"/>
              </a:lnSpc>
              <a:spcBef>
                <a:spcPts val="1100"/>
              </a:spcBef>
              <a:buClrTx/>
              <a:buSzPct val="140000"/>
              <a:buFont typeface="Wingdings" pitchFamily="2" charset="2"/>
              <a:buNone/>
            </a:pPr>
            <a:endParaRPr lang="th-TH" sz="3600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ชื่อเรื่อง 1"/>
          <p:cNvSpPr>
            <a:spLocks noGrp="1"/>
          </p:cNvSpPr>
          <p:nvPr>
            <p:ph type="title"/>
          </p:nvPr>
        </p:nvSpPr>
        <p:spPr>
          <a:xfrm>
            <a:off x="681038" y="-280988"/>
            <a:ext cx="8001000" cy="1520826"/>
          </a:xfrm>
        </p:spPr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>สถาบันการเงิน (ต่อ)</a:t>
            </a:r>
          </a:p>
        </p:txBody>
      </p:sp>
      <p:sp>
        <p:nvSpPr>
          <p:cNvPr id="399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481513"/>
          </a:xfrm>
        </p:spPr>
        <p:txBody>
          <a:bodyPr/>
          <a:lstStyle/>
          <a:p>
            <a:pPr marL="0" indent="0" eaLnBrk="1" hangingPunct="1"/>
            <a:r>
              <a:rPr lang="th-TH" sz="3200" b="1" smtClean="0"/>
              <a:t>  </a:t>
            </a:r>
            <a:r>
              <a:rPr lang="th-TH" sz="3600" b="1" smtClean="0"/>
              <a:t>นิติบุคคลที่ดำเนินธุรกิจอื่นที่เกี่ยวข้องกับการเงิน (ต่อ)</a:t>
            </a:r>
            <a:endParaRPr lang="en-US" sz="3600" b="1" smtClean="0"/>
          </a:p>
          <a:p>
            <a:pPr marL="0" indent="0" algn="thaiDist" eaLnBrk="1" hangingPunct="1">
              <a:buFontTx/>
              <a:buNone/>
            </a:pPr>
            <a:r>
              <a:rPr lang="en-US" sz="2800" b="1" smtClean="0"/>
              <a:t>	3. </a:t>
            </a:r>
            <a:r>
              <a:rPr lang="th-TH" sz="2800" b="1" smtClean="0"/>
              <a:t>บรรษัทบริหารสินทรัพย์สถาบันการเงินตามกฎหมายว่าด้วยบรรษัทบริหารสินทรัพย์สถาบันการเงิน</a:t>
            </a:r>
          </a:p>
          <a:p>
            <a:pPr marL="0" indent="0" eaLnBrk="1" hangingPunct="1">
              <a:buFontTx/>
              <a:buNone/>
            </a:pPr>
            <a:r>
              <a:rPr lang="en-US" sz="2800" b="1" smtClean="0"/>
              <a:t>	4. </a:t>
            </a:r>
            <a:r>
              <a:rPr lang="th-TH" sz="2800" b="1" smtClean="0"/>
              <a:t>บริษัทบริหารสินทรัพย์ตามกฎหมายว่าด้วยบริษัทบริหารสินทรัพย์</a:t>
            </a:r>
            <a:r>
              <a:rPr lang="en-US" sz="2800" b="1" smtClean="0"/>
              <a:t> </a:t>
            </a:r>
            <a:r>
              <a:rPr lang="th-TH" sz="2800" b="1" smtClean="0"/>
              <a:t>(ยุบเลิกแล้ว ตาม พรบ ยุบเลิกฯ ปี </a:t>
            </a:r>
            <a:r>
              <a:rPr lang="en-US" sz="2800" b="1" smtClean="0"/>
              <a:t>49</a:t>
            </a:r>
            <a:r>
              <a:rPr lang="th-TH" sz="2800" b="1" smtClean="0"/>
              <a:t>)</a:t>
            </a:r>
          </a:p>
          <a:p>
            <a:pPr marL="0" indent="0" algn="thaiDist" eaLnBrk="1" hangingPunct="1">
              <a:buFont typeface="Wingdings" pitchFamily="2" charset="2"/>
              <a:buNone/>
            </a:pPr>
            <a:r>
              <a:rPr lang="en-US" sz="2800" b="1" smtClean="0"/>
              <a:t>	5. </a:t>
            </a:r>
            <a:r>
              <a:rPr lang="th-TH" sz="2800" b="1" smtClean="0"/>
              <a:t>นิติบุคคลที่ประกอบธุรกิจสัญญาซื้อขายล่วงหน้าตามกฎหมายว่าด้วยสัญญาซื้อขายล่วงหน้า </a:t>
            </a:r>
            <a:endParaRPr lang="en-US" sz="2800" b="1" smtClean="0"/>
          </a:p>
          <a:p>
            <a:pPr marL="0" indent="0" algn="thaiDist" eaLnBrk="1" hangingPunct="1">
              <a:buFont typeface="Wingdings" pitchFamily="2" charset="2"/>
              <a:buNone/>
            </a:pPr>
            <a:r>
              <a:rPr lang="en-US" sz="2800" b="1" smtClean="0"/>
              <a:t>	6. </a:t>
            </a:r>
            <a:r>
              <a:rPr lang="th-TH" sz="2800" b="1" smtClean="0"/>
              <a:t>นิติบุคคลที่ประกอบธุรกิจการซื้อขายล่วงหน้าตามกฎหมายว่าด้วย</a:t>
            </a:r>
            <a:br>
              <a:rPr lang="th-TH" sz="2800" b="1" smtClean="0"/>
            </a:br>
            <a:r>
              <a:rPr lang="th-TH" sz="2800" b="1" smtClean="0"/>
              <a:t>การซื้อขายสินค้าเกษตรล่วงหน้า</a:t>
            </a:r>
          </a:p>
          <a:p>
            <a:pPr marL="0" indent="0" algn="thaiDist" eaLnBrk="1" hangingPunct="1">
              <a:buFontTx/>
              <a:buNone/>
            </a:pPr>
            <a:endParaRPr lang="th-TH" sz="3200" b="1" smtClean="0"/>
          </a:p>
          <a:p>
            <a:pPr lvl="1" indent="-282575" eaLnBrk="1" hangingPunct="1">
              <a:lnSpc>
                <a:spcPct val="75000"/>
              </a:lnSpc>
              <a:spcBef>
                <a:spcPts val="1100"/>
              </a:spcBef>
              <a:buClrTx/>
              <a:buSzPct val="140000"/>
              <a:buFont typeface="Wingdings" pitchFamily="2" charset="2"/>
              <a:buNone/>
            </a:pPr>
            <a:endParaRPr lang="th-TH" sz="3200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</a:rPr>
              <a:t>สรุป การรายงานการทำธุรกรรมของสถาบันการเงิน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096250" cy="3659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8136"/>
                <a:gridCol w="4048136"/>
              </a:tblGrid>
              <a:tr h="41697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ประเภทธุรกรรม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วงเงินที่กำหนดให้รายงาน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1697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ธุรกรรมที่ใช้เงินสด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ตั้งแต่ 2 ล้านบาทขึ้นไป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750562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Angsana New" pitchFamily="18" charset="-34"/>
                          <a:cs typeface="Angsana New" pitchFamily="18" charset="-34"/>
                        </a:rPr>
                        <a:t>ธุรกรรมที่เป็นการโอนเงินหรือชำระเงินทางอิเล็กทรอนิกส์</a:t>
                      </a:r>
                      <a:r>
                        <a:rPr lang="th-TH" sz="2400" b="0" u="sng" dirty="0" smtClean="0">
                          <a:latin typeface="Angsana New" pitchFamily="18" charset="-34"/>
                          <a:cs typeface="Angsana New" pitchFamily="18" charset="-34"/>
                        </a:rPr>
                        <a:t>เป็นเงินสด</a:t>
                      </a:r>
                      <a:endParaRPr lang="th-TH" sz="2400" b="0" u="sng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Angsana New" pitchFamily="18" charset="-34"/>
                          <a:cs typeface="Angsana New" pitchFamily="18" charset="-34"/>
                        </a:rPr>
                        <a:t>ตั้งแต่ 1 แสนบาทขึ้นไป</a:t>
                      </a:r>
                      <a:endParaRPr lang="th-TH" sz="24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416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Angsana New" pitchFamily="18" charset="-34"/>
                          <a:cs typeface="Angsana New" pitchFamily="18" charset="-34"/>
                        </a:rPr>
                        <a:t>ธุรกรรมเกี่ยวกับทรัพย์สิน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Angsana New" pitchFamily="18" charset="-34"/>
                          <a:cs typeface="Angsana New" pitchFamily="18" charset="-34"/>
                        </a:rPr>
                        <a:t>ตั้งแต่ 5 ล้านบาทขึ้นไป</a:t>
                      </a:r>
                      <a:endParaRPr lang="th-TH" sz="24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750562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Angsana New" pitchFamily="18" charset="-34"/>
                          <a:cs typeface="Angsana New" pitchFamily="18" charset="-34"/>
                        </a:rPr>
                        <a:t>ธุรกรรมที่เกี่ยวกับสังหาริมทรัพย์ที่เป็นการโอนเงินหรือชำระเงินทางอิเล็กทรอนิกส์</a:t>
                      </a:r>
                      <a:endParaRPr lang="th-TH" sz="24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Angsana New" pitchFamily="18" charset="-34"/>
                          <a:cs typeface="Angsana New" pitchFamily="18" charset="-34"/>
                        </a:rPr>
                        <a:t>ตั้งแต่ 7 แสนบาทขึ้นไป</a:t>
                      </a:r>
                      <a:endParaRPr lang="th-TH" sz="24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64202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ธุรกรรมที่มีเหตุอันควรสงสัย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ไม่กำหนดวงเงิน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ชื่อเรื่อง 1"/>
          <p:cNvSpPr>
            <a:spLocks noGrp="1"/>
          </p:cNvSpPr>
          <p:nvPr>
            <p:ph type="title"/>
          </p:nvPr>
        </p:nvSpPr>
        <p:spPr>
          <a:xfrm>
            <a:off x="681038" y="0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sz="5400" b="1" smtClean="0">
                <a:solidFill>
                  <a:schemeClr val="tx1"/>
                </a:solidFill>
              </a:rPr>
              <a:t>“</a:t>
            </a:r>
            <a:r>
              <a:rPr lang="th-TH" sz="5400" b="1" smtClean="0">
                <a:solidFill>
                  <a:schemeClr val="tx1"/>
                </a:solidFill>
              </a:rPr>
              <a:t>ธุรกรรมที่มีเหตุอันควรสงสัย</a:t>
            </a:r>
            <a:r>
              <a:rPr lang="en-US" sz="5400" b="1" smtClean="0">
                <a:solidFill>
                  <a:schemeClr val="tx1"/>
                </a:solidFill>
              </a:rPr>
              <a:t>”</a:t>
            </a:r>
            <a:endParaRPr lang="th-TH" sz="5400" smtClean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h-TH" sz="3600" b="1" dirty="0" smtClean="0"/>
              <a:t>หมายความว่า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3600" b="1" dirty="0" smtClean="0"/>
              <a:t>ธุรกรรมที่มีเหตุอันควรเชื่อได้ว่ากระทำขึ้นเพื่อหลีกเลี่ยงมิให้ต้องตกอยู่ภายใต้บังคับแห่งพระราชบัญญัตินี้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3600" b="1" dirty="0" smtClean="0"/>
              <a:t>ธุรกรรมที่เกี่ยวข้องหรืออาจเกี่ยวข้องกับการกระทำความผิดมูลฐานหรือการสนับสนุนทางการเงินแก่การก่อการร้าย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3600" b="1" spc="-50" dirty="0" smtClean="0"/>
              <a:t>ทั้งนี้ ไม่ว่าจะเป็นการทำธุรกรรมเพียงครั้งเดียวหรือหลายครั้ง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3600" b="1" dirty="0" smtClean="0"/>
              <a:t>ให้หมายความรวมถึงการพยายามกระทำธุรกรรมด้วย</a:t>
            </a:r>
            <a:endParaRPr lang="en-US" sz="3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h-TH" sz="3600" dirty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738" y="0"/>
            <a:ext cx="9572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1042988" y="895350"/>
            <a:ext cx="71437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b="1">
                <a:latin typeface="Angsana New" pitchFamily="18" charset="-34"/>
              </a:rPr>
              <a:t>ข้อแนะนำการรายงานการทำธุรกรรมที่มีเหตุอันควรสงสัย </a:t>
            </a:r>
            <a:r>
              <a:rPr lang="en-US" b="1">
                <a:latin typeface="Angsana New" pitchFamily="18" charset="-34"/>
              </a:rPr>
              <a:t> (STR</a:t>
            </a:r>
            <a:r>
              <a:rPr lang="th-TH" b="1">
                <a:latin typeface="Angsana New" pitchFamily="18" charset="-34"/>
              </a:rPr>
              <a:t>)</a:t>
            </a:r>
            <a:endParaRPr lang="en-US" b="1">
              <a:latin typeface="Angsana New" pitchFamily="18" charset="-34"/>
            </a:endParaRPr>
          </a:p>
        </p:txBody>
      </p:sp>
      <p:sp>
        <p:nvSpPr>
          <p:cNvPr id="43012" name="สี่เหลี่ยมผืนผ้า 4"/>
          <p:cNvSpPr>
            <a:spLocks noChangeArrowheads="1"/>
          </p:cNvSpPr>
          <p:nvPr/>
        </p:nvSpPr>
        <p:spPr bwMode="auto">
          <a:xfrm>
            <a:off x="571500" y="1500188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"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ข้อมูล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" 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ที่ได้จาก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 "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เหตุอันควรสงสัย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" 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นั้น เมื่อพิจารณาจากข้อความในทุกส่วนของแบบรายงานแล้วควรบ่งบอกได้อย่างละเอียดว่าบุคคลใด กระทำการใด เมื่อใด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ณ ที่ใด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และอย่างไร ที่สื่อให้เห็นถึงพฤติการณ์อันควรสงสัยในการทำธุรกรรมครั้งนี้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 </a:t>
            </a:r>
            <a:endParaRPr lang="en-US" sz="360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 anchor="t"/>
          <a:lstStyle/>
          <a:p>
            <a:pPr algn="ctr"/>
            <a:r>
              <a:rPr lang="th-TH" sz="4000" b="1" smtClean="0">
                <a:solidFill>
                  <a:schemeClr val="tx1"/>
                </a:solidFill>
              </a:rPr>
              <a:t>แบบรายงาน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064500" cy="4114800"/>
          </a:xfrm>
        </p:spPr>
        <p:txBody>
          <a:bodyPr/>
          <a:lstStyle/>
          <a:p>
            <a:r>
              <a:rPr lang="th-TH" sz="3200" smtClean="0"/>
              <a:t>แบบรายงานการทำธุรกรรมตามมาตรา</a:t>
            </a:r>
            <a:r>
              <a:rPr lang="en-US" sz="3200" smtClean="0"/>
              <a:t> 13 </a:t>
            </a:r>
            <a:r>
              <a:rPr lang="th-TH" sz="3200" smtClean="0"/>
              <a:t>ของสถาบันการเงินให้ใช้ดังนี้</a:t>
            </a:r>
            <a:endParaRPr lang="en-US" sz="3200" smtClean="0"/>
          </a:p>
          <a:p>
            <a:pPr>
              <a:buFontTx/>
              <a:buNone/>
            </a:pPr>
            <a:r>
              <a:rPr lang="en-US" sz="3200" smtClean="0"/>
              <a:t>	    (1) </a:t>
            </a:r>
            <a:r>
              <a:rPr lang="th-TH" sz="3200" smtClean="0"/>
              <a:t>แบบรายงานธุรกรรมที่ใช้เงินสดให้ใช้แบบ</a:t>
            </a:r>
            <a:r>
              <a:rPr lang="en-US" sz="3200" smtClean="0"/>
              <a:t> </a:t>
            </a:r>
            <a:r>
              <a:rPr lang="th-TH" sz="3200" smtClean="0"/>
              <a:t>ปปง</a:t>
            </a:r>
            <a:r>
              <a:rPr lang="en-US" sz="3200" smtClean="0"/>
              <a:t>. 1-01 </a:t>
            </a:r>
            <a:endParaRPr lang="th-TH" sz="3200" smtClean="0"/>
          </a:p>
          <a:p>
            <a:pPr>
              <a:buFontTx/>
              <a:buNone/>
            </a:pPr>
            <a:r>
              <a:rPr lang="en-US" sz="3200" smtClean="0"/>
              <a:t>	    (2) </a:t>
            </a:r>
            <a:r>
              <a:rPr lang="th-TH" sz="3200" smtClean="0"/>
              <a:t>แบบรายงานธุรกรรมที่เกี่ยวกับทรัพย์สินให้ใช้แบบ ปปง</a:t>
            </a:r>
            <a:r>
              <a:rPr lang="en-US" sz="3200" smtClean="0"/>
              <a:t>. 1-02 </a:t>
            </a:r>
            <a:endParaRPr lang="th-TH" sz="3200" smtClean="0"/>
          </a:p>
          <a:p>
            <a:pPr>
              <a:buFontTx/>
              <a:buNone/>
            </a:pPr>
            <a:r>
              <a:rPr lang="en-US" sz="3200" smtClean="0"/>
              <a:t>	    (3) </a:t>
            </a:r>
            <a:r>
              <a:rPr lang="th-TH" sz="3200" smtClean="0"/>
              <a:t>แบบรายงานธุรกรรมที่มีเหตุอันควรสงสัยให้ใช้แบบ ปปง</a:t>
            </a:r>
            <a:r>
              <a:rPr lang="en-US" sz="3200" smtClean="0"/>
              <a:t>. 1-03</a:t>
            </a:r>
          </a:p>
          <a:p>
            <a:pPr>
              <a:buFontTx/>
              <a:buNone/>
            </a:pPr>
            <a:r>
              <a:rPr lang="en-US" sz="3200" smtClean="0"/>
              <a:t>	</a:t>
            </a:r>
          </a:p>
          <a:p>
            <a:endParaRPr lang="th-TH" sz="3200" smtClean="0"/>
          </a:p>
          <a:p>
            <a:pPr>
              <a:buFontTx/>
              <a:buNone/>
            </a:pPr>
            <a:endParaRPr lang="th-TH" sz="3200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738" y="0"/>
            <a:ext cx="9572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500063" y="261938"/>
            <a:ext cx="8143875" cy="108585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tx1"/>
                </a:solidFill>
              </a:rPr>
              <a:t>เจตนารมณ์ของกฎหมายฟอกเงิน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9088" y="1438275"/>
            <a:ext cx="8505825" cy="5157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chemeClr val="tx1"/>
                </a:solidFill>
              </a:rPr>
              <a:t>อาชญากรนำเงิน/ทรัพย์สินที่ได้จากอาชญากรรมไป</a:t>
            </a:r>
            <a:r>
              <a:rPr lang="th-TH" sz="3200" b="1" u="sng" dirty="0">
                <a:solidFill>
                  <a:schemeClr val="tx1"/>
                </a:solidFill>
              </a:rPr>
              <a:t>ฟอกเงิน</a:t>
            </a:r>
            <a:endParaRPr lang="en-US" sz="3200" b="1" u="sng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chemeClr val="tx1"/>
                </a:solidFill>
              </a:rPr>
              <a:t>เงิน/ทรัพย์สินที่ฟอกถูก</a:t>
            </a:r>
            <a:r>
              <a:rPr lang="th-TH" sz="3200" b="1" u="sng" dirty="0">
                <a:solidFill>
                  <a:schemeClr val="tx1"/>
                </a:solidFill>
              </a:rPr>
              <a:t>นำไปใช้กระทำความผิดอาญาต่อไปได้อีก</a:t>
            </a:r>
            <a:endParaRPr lang="en-US" sz="3200" b="1" u="sng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chemeClr val="tx1"/>
                </a:solidFill>
              </a:rPr>
              <a:t>ทำให้</a:t>
            </a:r>
            <a:r>
              <a:rPr lang="th-TH" sz="3200" b="1" u="sng" dirty="0">
                <a:solidFill>
                  <a:schemeClr val="tx1"/>
                </a:solidFill>
              </a:rPr>
              <a:t>ยากลำบาก</a:t>
            </a:r>
            <a:r>
              <a:rPr lang="th-TH" sz="3200" b="1" dirty="0">
                <a:solidFill>
                  <a:schemeClr val="tx1"/>
                </a:solidFill>
              </a:rPr>
              <a:t>ในการปราบปรามอาชญากรรม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chemeClr val="tx1"/>
                </a:solidFill>
              </a:rPr>
              <a:t>กฎหมายที่มีอยู่เดิม</a:t>
            </a:r>
            <a:r>
              <a:rPr lang="th-TH" sz="3200" b="1" u="sng" dirty="0">
                <a:solidFill>
                  <a:schemeClr val="tx1"/>
                </a:solidFill>
              </a:rPr>
              <a:t>ไม่เพียงพอ</a:t>
            </a:r>
            <a:r>
              <a:rPr lang="th-TH" sz="3200" b="1" dirty="0">
                <a:solidFill>
                  <a:schemeClr val="tx1"/>
                </a:solidFill>
              </a:rPr>
              <a:t>ในการจัดการกับอาชญากรและเงิน</a:t>
            </a:r>
          </a:p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</a:rPr>
              <a:t>    หรือทรัพย์สินที่ได้จากการกระทำความผิด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th-TH" sz="4000" b="1" u="sng" dirty="0">
                <a:solidFill>
                  <a:schemeClr val="tx1"/>
                </a:solidFill>
              </a:rPr>
              <a:t>เพื่อเป็นการตัดวงจรการประกอบอาชญากรรม</a:t>
            </a:r>
            <a:endParaRPr lang="en-US" sz="4000" b="1" u="sng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u="sng" dirty="0">
                <a:solidFill>
                  <a:schemeClr val="tx1"/>
                </a:solidFill>
              </a:rPr>
              <a:t>จำเป็นต้องมีกฎหมาย</a:t>
            </a:r>
            <a:r>
              <a:rPr lang="th-TH" sz="3200" b="1" dirty="0">
                <a:solidFill>
                  <a:schemeClr val="tx1"/>
                </a:solidFill>
              </a:rPr>
              <a:t>และมาตรการโดยเฉพาะให้สามารถ</a:t>
            </a:r>
          </a:p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</a:rPr>
              <a:t>    ดำเนินการป้องกันและปราบปรามการฟอกเงินได้อย่างมี</a:t>
            </a:r>
          </a:p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</a:rPr>
              <a:t>    ประสิทธิภาพ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ScannedImag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43418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ScannedImage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0350"/>
            <a:ext cx="4343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763713" y="6338888"/>
            <a:ext cx="1819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แบบ ปปง 1-01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6156325" y="6338888"/>
            <a:ext cx="1819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แบบ ปปง -1-02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5219700" y="6092825"/>
            <a:ext cx="1819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แบบ ปปง 1-03</a:t>
            </a:r>
          </a:p>
        </p:txBody>
      </p:sp>
      <p:pic>
        <p:nvPicPr>
          <p:cNvPr id="46084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449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smtClean="0">
                <a:solidFill>
                  <a:schemeClr val="tx1"/>
                </a:solidFill>
              </a:rPr>
              <a:t>ระยะเวลาในการรายงานการทำธุรกรรม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smtClean="0"/>
              <a:t>การรายงานการทำธุรกรรมที่ใช้เงินสด และ ธุรกรรมที่เกี่ยวกับทรัพย์สินให้สถาบันการเงินรายงานโดยการส่งแบบรายงานที่ทำขึ้นในระหว่างวันที่</a:t>
            </a:r>
            <a:r>
              <a:rPr lang="en-US" sz="3200" smtClean="0"/>
              <a:t> 1 </a:t>
            </a:r>
            <a:r>
              <a:rPr lang="th-TH" sz="3200" smtClean="0"/>
              <a:t>ถึงวันที่</a:t>
            </a:r>
            <a:r>
              <a:rPr lang="en-US" sz="3200" smtClean="0"/>
              <a:t> 15 </a:t>
            </a:r>
            <a:r>
              <a:rPr lang="th-TH" sz="3200" smtClean="0"/>
              <a:t>และที่ทำขึ้นในระหว่างวันที่</a:t>
            </a:r>
            <a:r>
              <a:rPr lang="en-US" sz="3200" smtClean="0"/>
              <a:t> 16 </a:t>
            </a:r>
            <a:r>
              <a:rPr lang="th-TH" sz="3200" smtClean="0"/>
              <a:t>ถึงวันสิ้นเดือน</a:t>
            </a:r>
            <a:r>
              <a:rPr lang="en-US" sz="3200" smtClean="0"/>
              <a:t> </a:t>
            </a:r>
            <a:r>
              <a:rPr lang="th-TH" sz="3200" smtClean="0"/>
              <a:t>ไปยังสำนักงานภายในเจ็ดวันนับแต่วันถัดจากวันที่</a:t>
            </a:r>
            <a:r>
              <a:rPr lang="en-US" sz="3200" smtClean="0"/>
              <a:t> 15 </a:t>
            </a:r>
            <a:r>
              <a:rPr lang="th-TH" sz="3200" smtClean="0"/>
              <a:t>และวันสิ้นเดือนของเดือนที่มีการทำธุรกรรมนั้น</a:t>
            </a:r>
          </a:p>
          <a:p>
            <a:r>
              <a:rPr lang="th-TH" sz="3200" smtClean="0">
                <a:cs typeface="AngsanaUPC" pitchFamily="18" charset="-34"/>
              </a:rPr>
              <a:t>การรายงานการทำธุรกรรมที่มีเหตุอันควรสงสัยให้สถาบันการเงินและผู้ประกอบอาชีพรายงานโดยการส่งแบบรายงานไปยังสำนักงานภายในเจ็ดวันนับแต่วันที่มีเหตุอันควรสงสัย</a:t>
            </a:r>
          </a:p>
          <a:p>
            <a:endParaRPr lang="th-TH" sz="32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442913"/>
            <a:ext cx="8280400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th-TH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6000" b="1" dirty="0" smtClean="0">
                <a:solidFill>
                  <a:schemeClr val="tx1"/>
                </a:solidFill>
              </a:rPr>
              <a:t>วิธีการรายงานธุรกรรม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19250"/>
            <a:ext cx="9144000" cy="50498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sz="3600" smtClean="0"/>
              <a:t>การส่งแบบรายงาน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600" smtClean="0"/>
              <a:t>    - ยื่นต่อเจ้าหน้าที่ ณ สานักงาน ปปง. </a:t>
            </a:r>
            <a:endParaRPr lang="en-US" sz="36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600" smtClean="0"/>
              <a:t>    - ส่งทางไปรษณีย์ลงทะเบียนตอบรับ</a:t>
            </a:r>
            <a:r>
              <a:rPr lang="en-US" sz="3600" smtClean="0"/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th-TH" sz="3600" smtClean="0"/>
              <a:t>    - ส่งเป็นข้อมูลอิเล็กทรอนิกส์ตามกฎหมายว่าด้วยธุรกรรมทางอิเล็กทรอนิกส์ </a:t>
            </a:r>
          </a:p>
          <a:p>
            <a:pPr eaLnBrk="1" hangingPunct="1">
              <a:spcBef>
                <a:spcPct val="0"/>
              </a:spcBef>
            </a:pPr>
            <a:r>
              <a:rPr lang="th-TH" sz="3600" smtClean="0"/>
              <a:t>การรายงานโดยสุจริต หากก่อให้เกิดความเสียหายแก่บุคคลใดผู้รายงานไม่ต้องรับผิด</a:t>
            </a:r>
          </a:p>
          <a:p>
            <a:pPr eaLnBrk="1" hangingPunct="1"/>
            <a:endParaRPr lang="en-US" sz="3600" b="1" smtClean="0"/>
          </a:p>
          <a:p>
            <a:pPr eaLnBrk="1" hangingPunct="1"/>
            <a:endParaRPr lang="th-TH" sz="3600" b="1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-461963"/>
            <a:ext cx="8280400" cy="1862138"/>
          </a:xfrm>
        </p:spPr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/>
            </a:r>
            <a:br>
              <a:rPr lang="th-TH" sz="5400" b="1" smtClean="0">
                <a:solidFill>
                  <a:schemeClr val="tx1"/>
                </a:solidFill>
              </a:rPr>
            </a:br>
            <a:r>
              <a:rPr lang="th-TH" sz="5400" b="1" smtClean="0">
                <a:solidFill>
                  <a:schemeClr val="tx1"/>
                </a:solidFill>
              </a:rPr>
              <a:t>ธุรกรรมที่ได้รับการยกเว้นไม่ต้องรายงาน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33638"/>
            <a:ext cx="7772400" cy="27955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sz="4800" b="1" smtClean="0"/>
              <a:t> ตามที่กำหนดในกฎกระทรวง ฉบับที่ </a:t>
            </a:r>
            <a:r>
              <a:rPr lang="en-US" sz="4800" b="1" smtClean="0"/>
              <a:t>5</a:t>
            </a:r>
            <a:r>
              <a:rPr lang="th-TH" sz="4800" b="1" smtClean="0"/>
              <a:t> </a:t>
            </a:r>
            <a:br>
              <a:rPr lang="th-TH" sz="4800" b="1" smtClean="0"/>
            </a:br>
            <a:r>
              <a:rPr lang="th-TH" sz="4800" b="1" smtClean="0"/>
              <a:t>(พ.ศ. </a:t>
            </a:r>
            <a:r>
              <a:rPr lang="en-US" sz="4800" b="1" smtClean="0"/>
              <a:t>2543</a:t>
            </a:r>
            <a:r>
              <a:rPr lang="th-TH" sz="4800" b="1" smtClean="0"/>
              <a:t>) </a:t>
            </a:r>
            <a:r>
              <a:rPr lang="en-US" sz="4800" b="1" smtClean="0"/>
              <a:t> </a:t>
            </a:r>
            <a:r>
              <a:rPr lang="th-TH" sz="4800" b="1" smtClean="0"/>
              <a:t>และที่แก้ไขเพิ่มเติม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/>
            <a:r>
              <a:rPr lang="th-TH" sz="4800" b="1" smtClean="0">
                <a:solidFill>
                  <a:schemeClr val="tx1"/>
                </a:solidFill>
              </a:rPr>
              <a:t>การแสดงตนของลูกค้า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137525" cy="2446338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mtClean="0"/>
              <a:t>	</a:t>
            </a:r>
            <a:r>
              <a:rPr lang="th-TH" sz="3200" b="1" smtClean="0"/>
              <a:t>	</a:t>
            </a:r>
            <a:r>
              <a:rPr lang="th-TH" sz="3200" smtClean="0"/>
              <a:t>สถาบันการเงินและผู้ประกอบอาชีพจัดให้ลูกค้าแสดงตนทุกครั้งก่อนการทำธุรกรรมตามที่กำหนดในกฎกระทรวง เว้นแต่ลูกค้าได้แสดงตนไว้ก่อนแล้วเพื่อการดำเนินการ</a:t>
            </a:r>
            <a:endParaRPr lang="th-TH" sz="3200" b="1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19137"/>
          </a:xfrm>
        </p:spPr>
        <p:txBody>
          <a:bodyPr/>
          <a:lstStyle/>
          <a:p>
            <a:r>
              <a:rPr lang="th-TH" sz="4000" b="1" smtClean="0">
                <a:solidFill>
                  <a:schemeClr val="tx1"/>
                </a:solidFill>
              </a:rPr>
              <a:t>วิธีการแสดงตนของลูกค้าบุคคลธรรมดา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591550" cy="5876925"/>
          </a:xfrm>
        </p:spPr>
        <p:txBody>
          <a:bodyPr/>
          <a:lstStyle/>
          <a:p>
            <a:pPr>
              <a:buFontTx/>
              <a:buNone/>
            </a:pPr>
            <a:r>
              <a:rPr lang="th-TH" sz="2400" b="1" smtClean="0"/>
              <a:t>การแสดงตนของลูกค้าซึ่งเป็นบุคคลธรรมดา อย่างน้อยต้องแสดงข้อมูลและหลักฐาน  ดังต่อไปนี้</a:t>
            </a:r>
          </a:p>
          <a:p>
            <a:pPr>
              <a:buFontTx/>
              <a:buNone/>
            </a:pPr>
            <a:r>
              <a:rPr lang="th-TH" sz="2400" b="1" smtClean="0"/>
              <a:t>(๑) ชื่อเต็ม</a:t>
            </a:r>
          </a:p>
          <a:p>
            <a:pPr>
              <a:buFontTx/>
              <a:buNone/>
            </a:pPr>
            <a:r>
              <a:rPr lang="th-TH" sz="2400" b="1" smtClean="0"/>
              <a:t>(๒) วัน เดือน ปีเกิด</a:t>
            </a:r>
          </a:p>
          <a:p>
            <a:pPr>
              <a:buFontTx/>
              <a:buNone/>
            </a:pPr>
            <a:r>
              <a:rPr lang="th-TH" sz="2400" b="1" smtClean="0"/>
              <a:t>(๓) เลขประจําตัวประชาชน และในกรณีที่เป็นคนต่างด้าว ให้แสดงเลขหนังสือเดินทาง หรือ</a:t>
            </a:r>
          </a:p>
          <a:p>
            <a:pPr>
              <a:buFontTx/>
              <a:buNone/>
            </a:pPr>
            <a:r>
              <a:rPr lang="th-TH" sz="2400" b="1" smtClean="0"/>
              <a:t>เลขประจําตัวที่รัฐบาลหรือหน่วยงานของรัฐเจ้าของสัญชาติออกให้ หรือเลขประจําตัวในเอกสารสําคัญ</a:t>
            </a:r>
          </a:p>
          <a:p>
            <a:pPr>
              <a:buFontTx/>
              <a:buNone/>
            </a:pPr>
            <a:r>
              <a:rPr lang="th-TH" sz="2400" b="1" smtClean="0"/>
              <a:t>ประจําตัวที่รัฐบาลไทยออกให้ ในกรณีที่มี</a:t>
            </a:r>
          </a:p>
          <a:p>
            <a:pPr>
              <a:buFontTx/>
              <a:buNone/>
            </a:pPr>
            <a:r>
              <a:rPr lang="th-TH" sz="2400" b="1" smtClean="0"/>
              <a:t>(๔) ที่อยู่ตามทะเบียนบ้านและที่อยู่ปัจจุบันกรณีที่ไม่ได้อาศัย ณ ที่อยู่ตามทะเบียนบ้าน </a:t>
            </a:r>
          </a:p>
          <a:p>
            <a:pPr>
              <a:buFontTx/>
              <a:buNone/>
            </a:pPr>
            <a:r>
              <a:rPr lang="th-TH" sz="2400" b="1" smtClean="0"/>
              <a:t>และในกรณีที่เป็นคนต่างด้าวให้แสดงที่อยู่ในประเทศเจ้าของสัญชาติและที่อย่ปัจจุบันในประเทศไทย</a:t>
            </a:r>
          </a:p>
          <a:p>
            <a:pPr>
              <a:buFontTx/>
              <a:buNone/>
            </a:pPr>
            <a:r>
              <a:rPr lang="th-TH" sz="2400" b="1" smtClean="0"/>
              <a:t>(๕) อาชีพ สถานที่ทํางาน</a:t>
            </a:r>
          </a:p>
          <a:p>
            <a:pPr>
              <a:buFontTx/>
              <a:buNone/>
            </a:pPr>
            <a:r>
              <a:rPr lang="th-TH" sz="2400" b="1" smtClean="0"/>
              <a:t>(๖) ข้อมูลการติดต่อ เช่น หมายเลขโทรศัพท์ ที่อยู่อิเล็กทรอนิกส์</a:t>
            </a:r>
          </a:p>
          <a:p>
            <a:pPr>
              <a:buFontTx/>
              <a:buNone/>
            </a:pPr>
            <a:r>
              <a:rPr lang="th-TH" sz="2400" b="1" smtClean="0"/>
              <a:t>(๗) ลายมือชื่อผู้ทําธุรกรรม</a:t>
            </a:r>
            <a:endParaRPr lang="th-TH" sz="2400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42913"/>
            <a:ext cx="7772400" cy="836612"/>
          </a:xfrm>
        </p:spPr>
        <p:txBody>
          <a:bodyPr/>
          <a:lstStyle/>
          <a:p>
            <a:r>
              <a:rPr lang="th-TH" sz="4000" b="1" smtClean="0">
                <a:solidFill>
                  <a:schemeClr val="tx1"/>
                </a:solidFill>
              </a:rPr>
              <a:t>วิธีการแสดงตนของลูกค้านิติบุคคล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8736013" cy="584358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th-TH" sz="2400" b="1" dirty="0" smtClean="0"/>
              <a:t>การแสดงตนของลูกค้าซึ่งเป็นนิติบุคคลและบุคคลที่มีการตกลงกันทางกฎหมายอย่างน้อยต้องแสดงข้อมูลและหลักฐาน ดังต่อไปนี้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/>
              <a:t>(๑) ชื่อนิติบุคคลหรือบุคคลที่มีการตกลงกันทางกฎหมาย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/>
              <a:t>(๒) เลข</a:t>
            </a:r>
            <a:r>
              <a:rPr lang="th-TH" sz="2400" dirty="0" err="1" smtClean="0"/>
              <a:t>ประจําตัว</a:t>
            </a:r>
            <a:r>
              <a:rPr lang="th-TH" sz="2400" dirty="0" smtClean="0"/>
              <a:t>ผู้เสียภาษีอากร ในกรณีที่มี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/>
              <a:t>(๓) หลักฐาน</a:t>
            </a:r>
            <a:r>
              <a:rPr lang="th-TH" sz="2400" dirty="0" err="1" smtClean="0"/>
              <a:t>สําคัญ</a:t>
            </a:r>
            <a:r>
              <a:rPr lang="th-TH" sz="2400" dirty="0" smtClean="0"/>
              <a:t>แสดงตนอย่างใดอย่างหนึ่ง ดังต่อไปนี้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/>
              <a:t> (ก) </a:t>
            </a:r>
            <a:r>
              <a:rPr lang="th-TH" sz="2400" dirty="0" err="1" smtClean="0"/>
              <a:t>สําหรับ</a:t>
            </a:r>
            <a:r>
              <a:rPr lang="th-TH" sz="2400" dirty="0" smtClean="0"/>
              <a:t>ลูกค้าที่เป็นนิติบุคคลทั่วไป ได้แก่ หนังสือรับรองการจดทะเบียนที่นายทะเบียนออกให้ไม่เกินหกเดือน หรือในกรณีที่ไม่ใช่นิติบุคคลที่จดทะเบียนในประเทศไทย ได้แก่ หลักฐานการเป็นนิติบุคคลที่หน่วยงานหรือองค์กรที่น่าเชื่อถือรับรองหรือออกให้ไม่เกินหกเดือน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/>
              <a:t> (ข) </a:t>
            </a:r>
            <a:r>
              <a:rPr lang="th-TH" sz="2400" dirty="0" err="1" smtClean="0"/>
              <a:t>สําหรับ</a:t>
            </a:r>
            <a:r>
              <a:rPr lang="th-TH" sz="2400" dirty="0" smtClean="0"/>
              <a:t>ลูกค้าที่เป็นส่วนราชการ องค์กรของรัฐบาล รัฐวิสาหกิจ หรือหน่วยงานอื่นของรัฐที่เป็นนิติบุคคล ได้แก่ หนังสือแสดงความ</a:t>
            </a:r>
            <a:r>
              <a:rPr lang="th-TH" sz="2400" dirty="0" err="1" smtClean="0"/>
              <a:t>จํานง</a:t>
            </a:r>
            <a:r>
              <a:rPr lang="th-TH" sz="2400" dirty="0" smtClean="0"/>
              <a:t>ในการ</a:t>
            </a:r>
            <a:r>
              <a:rPr lang="th-TH" sz="2400" dirty="0" err="1" smtClean="0"/>
              <a:t>ทํา</a:t>
            </a:r>
            <a:r>
              <a:rPr lang="th-TH" sz="2400" dirty="0" smtClean="0"/>
              <a:t>ธุรกรรม หรือหนังสือแต่งตั้งหรือหนังสือมอบ</a:t>
            </a:r>
            <a:r>
              <a:rPr lang="th-TH" sz="2400" dirty="0" err="1" smtClean="0"/>
              <a:t>อํานาจ</a:t>
            </a:r>
            <a:endParaRPr lang="th-TH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/>
              <a:t> (ค) </a:t>
            </a:r>
            <a:r>
              <a:rPr lang="th-TH" sz="2400" dirty="0" err="1" smtClean="0"/>
              <a:t>สําหรับ</a:t>
            </a:r>
            <a:r>
              <a:rPr lang="th-TH" sz="2400" dirty="0" smtClean="0"/>
              <a:t>ลูกค้าที่เป็นสหกรณ์ มูลนิธิ สมาคม สโมสร วัด มัสยิด ศาลเจ้า และนิติบุคคลอื่นในลักษณะเดียวกันนี้ ได้แก่ หนังสือแสดงความประสงค์ในการ</a:t>
            </a:r>
            <a:r>
              <a:rPr lang="th-TH" sz="2400" dirty="0" err="1" smtClean="0"/>
              <a:t>ทํา</a:t>
            </a:r>
            <a:r>
              <a:rPr lang="th-TH" sz="2400" dirty="0" smtClean="0"/>
              <a:t>ธุรกรรม หนังสือแสดงการจดทะเบียนจากหน่วยงานที่เกี่ยวข้อง หรือหนังสือแต่งตั้งหรือหนังสือมอบ</a:t>
            </a:r>
            <a:r>
              <a:rPr lang="th-TH" sz="2400" dirty="0" err="1" smtClean="0"/>
              <a:t>อํานาจ</a:t>
            </a:r>
            <a:r>
              <a:rPr lang="th-TH" sz="2400" dirty="0" smtClean="0"/>
              <a:t>ในการ</a:t>
            </a:r>
            <a:r>
              <a:rPr lang="th-TH" sz="2400" dirty="0" err="1" smtClean="0"/>
              <a:t>ทํา</a:t>
            </a:r>
            <a:r>
              <a:rPr lang="th-TH" sz="2400" dirty="0" smtClean="0"/>
              <a:t>ธุรกรรม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/>
              <a:t> (ง) </a:t>
            </a:r>
            <a:r>
              <a:rPr lang="th-TH" sz="2400" dirty="0" err="1" smtClean="0"/>
              <a:t>สําหรับ</a:t>
            </a:r>
            <a:r>
              <a:rPr lang="th-TH" sz="2400" dirty="0" smtClean="0"/>
              <a:t>ลูกค้าที่เป็นบุคคลที่มีการตกลงกันทางกฎหมาย ได้แก่ หนังสือหรือเอกสาร</a:t>
            </a:r>
            <a:r>
              <a:rPr lang="th-TH" sz="2400" dirty="0" err="1" smtClean="0"/>
              <a:t>สําคัญ</a:t>
            </a:r>
            <a:r>
              <a:rPr lang="th-TH" sz="2400" dirty="0" smtClean="0"/>
              <a:t>อันแสดงว่าได้มีการก่อตั้งบุคคลที่มีการตกลงกันทางกฎหมายขึ้น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42913"/>
            <a:ext cx="7772400" cy="836612"/>
          </a:xfrm>
        </p:spPr>
        <p:txBody>
          <a:bodyPr/>
          <a:lstStyle/>
          <a:p>
            <a:r>
              <a:rPr lang="th-TH" sz="4000" b="1" smtClean="0">
                <a:solidFill>
                  <a:schemeClr val="tx1"/>
                </a:solidFill>
              </a:rPr>
              <a:t>วิธีการแสดงตนของลูกค้านิติบุคคล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8736013" cy="58435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h-TH" sz="2400" smtClean="0"/>
              <a:t>(๔) สถานที่ตั้งและหมายเลขโทรศัพท์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(๕) ชื่อเต็มของผู้มีอํานาจลงนามแทนนิติบุคคลทุกราย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(๖) ข้อมูลของผู้มีอํานาจลงนามแทนนิติบุคคลที่ได้รับมอบหมายให้สร้างความสัมพันธ์ทางธุรกิจหรือทําธุรกรรม และบุคคลที่ได้รับมอบอํานาจทอดสุดท้ายให้สร้างความสัมพันธ์ทางธุรกิจหรือทําธุรกรรม </a:t>
            </a:r>
            <a:br>
              <a:rPr lang="th-TH" sz="2400" smtClean="0"/>
            </a:br>
            <a:r>
              <a:rPr lang="th-TH" sz="2400" smtClean="0"/>
              <a:t>ในกรณีที่มี ดังนี้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	 (ก) ชื่อเต็ม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	 (ข) วัน เดือน ปีเกิด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	 (ค) เลขประจําตัวประชาชน และในกรณีที่เป็นคนต่างด้าว ให้แสดงเลขหนังสือเดินทาง หรือเลขประจําตัวที่รัฐบาลหรือหน่วยงานรัฐเจ้าของสัญชาติออกให้ หรือเลขประจําตัวในเอกสารสําคัญประจําตัวที่รัฐบาลไทยออกให้ ในกรณทีี่มี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	 (ง) ที่อยู่ตามทะเบียนบ้านและที่อยู่ปัจจุบันกรณีที่ไม่ได้อาศัย ณ ที่อยู่ตามทะเบียนบ้าน และในกรณีที่เป็นคนต่างด้าว ให้แสดงที่อยู่ในประเทศเจ้าของสัญชาติและที่อยู่ปัจจุบันในประเทศไทย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42913"/>
            <a:ext cx="7772400" cy="836612"/>
          </a:xfrm>
        </p:spPr>
        <p:txBody>
          <a:bodyPr/>
          <a:lstStyle/>
          <a:p>
            <a:r>
              <a:rPr lang="th-TH" sz="4000" b="1" smtClean="0">
                <a:solidFill>
                  <a:schemeClr val="tx1"/>
                </a:solidFill>
              </a:rPr>
              <a:t>วิธีการแสดงตนของลูกค้านิติบุคคล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8736013" cy="58435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h-TH" sz="2400" smtClean="0"/>
              <a:t>(๗) ประเภทกิจการและวัตถุประสงค์ในการดําเนินกิจการ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(๘) ตราประทับ ในกรณีที่มี</a:t>
            </a:r>
          </a:p>
          <a:p>
            <a:pPr>
              <a:buFont typeface="Wingdings 2" pitchFamily="18" charset="2"/>
              <a:buNone/>
            </a:pPr>
            <a:r>
              <a:rPr lang="th-TH" sz="2400" smtClean="0"/>
              <a:t>(๙) ลายมือชื่อผู้มีอํานาจหรือผู้รับมอบอํานาจในการสร้างความสัมพันธ์ทางธุรกิจหรือทําธุรกรรม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90550" y="0"/>
            <a:ext cx="8001000" cy="1216025"/>
          </a:xfrm>
        </p:spPr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>การฟอกเงินคืออะไร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5324" y="3068960"/>
            <a:ext cx="1427753" cy="1427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576" y="2886072"/>
            <a:ext cx="2534061" cy="1691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9088" y="3357563"/>
            <a:ext cx="17192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4503738"/>
            <a:ext cx="10715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urved Connector 8"/>
          <p:cNvCxnSpPr>
            <a:endCxn id="1028" idx="1"/>
          </p:cNvCxnSpPr>
          <p:nvPr/>
        </p:nvCxnSpPr>
        <p:spPr>
          <a:xfrm flipV="1">
            <a:off x="2671763" y="3783013"/>
            <a:ext cx="1143000" cy="984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1028" idx="3"/>
            <a:endCxn id="20489" idx="1"/>
          </p:cNvCxnSpPr>
          <p:nvPr/>
        </p:nvCxnSpPr>
        <p:spPr>
          <a:xfrm>
            <a:off x="5243513" y="3783013"/>
            <a:ext cx="1425575" cy="1476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028" idx="2"/>
            <a:endCxn id="1031" idx="1"/>
          </p:cNvCxnSpPr>
          <p:nvPr/>
        </p:nvCxnSpPr>
        <p:spPr>
          <a:xfrm rot="16200000" flipH="1">
            <a:off x="5480051" y="3546475"/>
            <a:ext cx="533400" cy="243522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4621213" y="4473575"/>
            <a:ext cx="1722438" cy="179863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15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1138" y="2060575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AMLO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517" name="Picture 17" descr="ferrari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1750" y="5707063"/>
            <a:ext cx="18240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2" descr="gold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1750" y="1257300"/>
            <a:ext cx="2271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urved Connector 10"/>
          <p:cNvCxnSpPr>
            <a:stCxn id="1028" idx="0"/>
          </p:cNvCxnSpPr>
          <p:nvPr/>
        </p:nvCxnSpPr>
        <p:spPr>
          <a:xfrm rot="5400000" flipH="1" flipV="1">
            <a:off x="4640262" y="1327151"/>
            <a:ext cx="1630363" cy="185261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36613"/>
          </a:xfrm>
        </p:spPr>
        <p:txBody>
          <a:bodyPr/>
          <a:lstStyle/>
          <a:p>
            <a:r>
              <a:rPr lang="th-TH" b="1" smtClean="0">
                <a:solidFill>
                  <a:schemeClr val="tx1"/>
                </a:solidFill>
              </a:rPr>
              <a:t>วิธีการแสดงตนของลูกค้ากรณีอื่นๆ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8231187" cy="602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2800" smtClean="0"/>
              <a:t>การแสดงตนของผู้ที่ทําธุรกรรมเป็นครั้งคราวอย่างน้อยต้องแสดงข้อมูลและหลักฐาน ตามข้อ ๓ (๑) (๒) (๓) (๔) และ (๖) หรือตามข้อ ๔ (๑) (๒) (๓) (๔) (๖) และ (๘) แล้วแต่กรณี</a:t>
            </a:r>
          </a:p>
          <a:p>
            <a:pPr>
              <a:lnSpc>
                <a:spcPct val="80000"/>
              </a:lnSpc>
            </a:pPr>
            <a:r>
              <a:rPr lang="th-TH" sz="2800" smtClean="0"/>
              <a:t>การแสดงตนของลูกค้าที่ไม่ได้สร้างความสัมพันธ์ต่อหน้า สําหรับบริการหรือผลิตภัณฑ์ทางการเงินที่มีความเสี่ยงต่ํา อย่างน้อยต้องแสดงข้อมูลตามข้อ ๓ (๑) (๓) (๔) และ (๖) หรือตามข้อ ๔ (๑) (๒) (๔) และ (๖) แล้วแต่กรณี ทั้งนี้ สถาบันการเงินและผู้ประกอบอาชีพตามมาตรา ๑๖ ต้องจัดให้ลูกค้าดังกล่าวส่งสําเนาหลักฐานตามข้อ ๔ (๓) ให้ก่อนมีการอนุมัติให้ทําธุรกรรมครั้งแรก</a:t>
            </a:r>
          </a:p>
          <a:p>
            <a:pPr>
              <a:lnSpc>
                <a:spcPct val="80000"/>
              </a:lnSpc>
            </a:pPr>
            <a:r>
              <a:rPr lang="th-TH" sz="2800" smtClean="0"/>
              <a:t>การแสดงตนของลูกค้าที่ไม่ได้สร้างความสัมพันธ์ต่อหน้า สําหรับบริการหรือผลิตภัณฑ์</a:t>
            </a:r>
          </a:p>
          <a:p>
            <a:pPr>
              <a:lnSpc>
                <a:spcPct val="80000"/>
              </a:lnSpc>
            </a:pPr>
            <a:r>
              <a:rPr lang="th-TH" sz="2800" smtClean="0"/>
              <a:t>ทางการเงินที่มีความเสี่ยงสูง อย่างน้อยต้องแสดงข้อมูลและหลักฐานตามข้อ ๓ หรือข้อ ๔ แล้วแต่กรณี ก่อนมีการอนุมัติให้ทําธุรกรรมครั้งแรก</a:t>
            </a:r>
          </a:p>
          <a:p>
            <a:pPr>
              <a:lnSpc>
                <a:spcPct val="80000"/>
              </a:lnSpc>
            </a:pPr>
            <a:endParaRPr lang="th-TH" sz="2800" smtClean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th-TH" sz="2800" smtClean="0"/>
              <a:t>ฯลฯ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4800" b="1" smtClean="0">
                <a:solidFill>
                  <a:schemeClr val="tx1"/>
                </a:solidFill>
              </a:rPr>
              <a:t>การจัดให้ลูกค้าแสดงตน (ต่อ)</a:t>
            </a:r>
            <a:endParaRPr lang="en-US" sz="4800" b="1" smtClean="0">
              <a:solidFill>
                <a:schemeClr val="tx1"/>
              </a:solidFill>
            </a:endParaRP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b="1" smtClean="0"/>
              <a:t>การตรวจสอบข้อมูลการแสดงตน</a:t>
            </a:r>
            <a:endParaRPr lang="en-US" sz="2800" smtClean="0"/>
          </a:p>
          <a:p>
            <a:pPr>
              <a:buFont typeface="Wingdings 2" pitchFamily="18" charset="2"/>
              <a:buNone/>
            </a:pPr>
            <a:r>
              <a:rPr lang="th-TH" sz="2800" b="1" smtClean="0"/>
              <a:t>	กฎหมายกำหนดให้ต้องมีการกำหนดมาตรการในการพิสูจน์ทราบเพื่อตรวจสอบ</a:t>
            </a:r>
            <a:br>
              <a:rPr lang="th-TH" sz="2800" b="1" smtClean="0"/>
            </a:br>
            <a:r>
              <a:rPr lang="th-TH" sz="2800" b="1" u="sng" smtClean="0"/>
              <a:t>ความถูกต้อง</a:t>
            </a:r>
            <a:r>
              <a:rPr lang="th-TH" sz="2800" b="1" smtClean="0"/>
              <a:t>และ</a:t>
            </a:r>
            <a:r>
              <a:rPr lang="th-TH" sz="2800" b="1" u="sng" smtClean="0"/>
              <a:t>ความแท้จริง</a:t>
            </a:r>
            <a:r>
              <a:rPr lang="th-TH" sz="2800" b="1" smtClean="0"/>
              <a:t>ของข้อมูลและหลักฐานประกอบการแสดงตนดังกล่าว</a:t>
            </a:r>
            <a:endParaRPr lang="en-US" sz="2800" smtClean="0"/>
          </a:p>
          <a:p>
            <a:r>
              <a:rPr lang="th-TH" sz="2800" b="1" smtClean="0"/>
              <a:t>การเก็บรักษาข้อมูลการแสดงตน</a:t>
            </a:r>
            <a:endParaRPr lang="en-US" sz="2800" smtClean="0"/>
          </a:p>
          <a:p>
            <a:pPr>
              <a:buFont typeface="Wingdings 2" pitchFamily="18" charset="2"/>
              <a:buNone/>
            </a:pPr>
            <a:r>
              <a:rPr lang="th-TH" sz="2800" b="1" smtClean="0"/>
              <a:t>	ผู้ประกอบอาชีพต้องเก็บรักษาข้อมูลการแสดงตนของลูกค้าไว้อย่างน้อย </a:t>
            </a:r>
            <a:r>
              <a:rPr lang="en-US" sz="2800" b="1" u="sng" smtClean="0"/>
              <a:t>5 </a:t>
            </a:r>
            <a:r>
              <a:rPr lang="th-TH" sz="2800" b="1" u="sng" smtClean="0"/>
              <a:t>ปี</a:t>
            </a:r>
            <a:r>
              <a:rPr lang="th-TH" sz="2800" b="1" smtClean="0"/>
              <a:t> นับแต่วันที่ยุติความสัมพันธ์กับลูกค้า</a:t>
            </a:r>
            <a:endParaRPr lang="en-US" sz="2800" smtClean="0"/>
          </a:p>
          <a:p>
            <a:endParaRPr lang="th-TH" sz="2800" smtClean="0"/>
          </a:p>
        </p:txBody>
      </p:sp>
      <p:pic>
        <p:nvPicPr>
          <p:cNvPr id="5" name="Picture 4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52663"/>
            <a:ext cx="9144000" cy="2171700"/>
          </a:xfrm>
          <a:solidFill>
            <a:schemeClr val="tx1"/>
          </a:solidFill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h-TH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บทกำหนดโทษ</a:t>
            </a:r>
            <a:endParaRPr lang="en-US" sz="96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>มาตรา </a:t>
            </a:r>
            <a:r>
              <a:rPr lang="en-US" sz="5400" b="1" smtClean="0">
                <a:solidFill>
                  <a:schemeClr val="tx1"/>
                </a:solidFill>
              </a:rPr>
              <a:t>62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19088" y="1966913"/>
            <a:ext cx="8439150" cy="4267200"/>
          </a:xfrm>
        </p:spPr>
        <p:txBody>
          <a:bodyPr/>
          <a:lstStyle/>
          <a:p>
            <a:pPr eaLnBrk="1" hangingPunct="1"/>
            <a:r>
              <a:rPr lang="th-TH" sz="3600" b="1" smtClean="0"/>
              <a:t>ไม่รายงานการทำธุรกรรม</a:t>
            </a:r>
            <a:r>
              <a:rPr lang="en-US" sz="3600" b="1" smtClean="0"/>
              <a:t> </a:t>
            </a:r>
            <a:r>
              <a:rPr lang="th-TH" sz="3600" b="1" smtClean="0"/>
              <a:t>(มาตรา </a:t>
            </a:r>
            <a:r>
              <a:rPr lang="en-US" sz="3600" b="1" smtClean="0"/>
              <a:t>13</a:t>
            </a:r>
            <a:r>
              <a:rPr lang="th-TH" sz="3600" b="1" smtClean="0"/>
              <a:t>,</a:t>
            </a:r>
            <a:r>
              <a:rPr lang="en-US" sz="3600" b="1" smtClean="0"/>
              <a:t> 14 </a:t>
            </a:r>
            <a:r>
              <a:rPr lang="th-TH" sz="3600" b="1" smtClean="0"/>
              <a:t>และมาตรา </a:t>
            </a:r>
            <a:r>
              <a:rPr lang="en-US" sz="3600" b="1" smtClean="0"/>
              <a:t>16</a:t>
            </a:r>
            <a:r>
              <a:rPr lang="th-TH" sz="3600" b="1" smtClean="0"/>
              <a:t>)</a:t>
            </a:r>
            <a:endParaRPr lang="en-US" sz="3600" b="1" smtClean="0"/>
          </a:p>
          <a:p>
            <a:pPr eaLnBrk="1" hangingPunct="1"/>
            <a:r>
              <a:rPr lang="th-TH" sz="3600" b="1" smtClean="0"/>
              <a:t>ไม่จัดให้ลูกค้าแสดงตนก่อนการทำธุรกรรม (มาตรา </a:t>
            </a:r>
            <a:r>
              <a:rPr lang="en-US" sz="3600" b="1" smtClean="0"/>
              <a:t>20</a:t>
            </a:r>
            <a:r>
              <a:rPr lang="th-TH" sz="3600" b="1" smtClean="0"/>
              <a:t>)</a:t>
            </a:r>
            <a:endParaRPr lang="en-US" sz="3600" b="1" smtClean="0"/>
          </a:p>
          <a:p>
            <a:pPr eaLnBrk="1" hangingPunct="1"/>
            <a:r>
              <a:rPr lang="th-TH" sz="3600" b="1" smtClean="0"/>
              <a:t>ไม่จัดให้ลูกค้าบันทึกข้อเท็จจริงเกี่ยวกับธุรกรรม (มาตรา </a:t>
            </a:r>
            <a:r>
              <a:rPr lang="en-US" sz="3600" b="1" smtClean="0"/>
              <a:t>21</a:t>
            </a:r>
            <a:r>
              <a:rPr lang="th-TH" sz="3600" b="1" smtClean="0"/>
              <a:t> วรรคหนึ่ง)</a:t>
            </a:r>
            <a:endParaRPr lang="en-US" sz="3600" b="1" smtClean="0"/>
          </a:p>
          <a:p>
            <a:pPr eaLnBrk="1" hangingPunct="1"/>
            <a:endParaRPr lang="th-TH" sz="3600" b="1" smtClean="0"/>
          </a:p>
          <a:p>
            <a:pPr eaLnBrk="1" hangingPunct="1"/>
            <a:endParaRPr lang="th-TH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>มาตรา </a:t>
            </a:r>
            <a:r>
              <a:rPr lang="en-US" sz="5400" b="1" smtClean="0">
                <a:solidFill>
                  <a:schemeClr val="tx1"/>
                </a:solidFill>
              </a:rPr>
              <a:t>62</a:t>
            </a:r>
            <a:r>
              <a:rPr lang="th-TH" sz="5400" b="1" smtClean="0">
                <a:solidFill>
                  <a:schemeClr val="tx1"/>
                </a:solidFill>
              </a:rPr>
              <a:t> (ต่อ)</a:t>
            </a:r>
            <a:endParaRPr lang="en-US" sz="5400" b="1" smtClean="0">
              <a:solidFill>
                <a:schemeClr val="tx1"/>
              </a:solidFill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67687" cy="4267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400" b="1" smtClean="0"/>
              <a:t>ไม่เก็บรักษารายละเอียดเกี่ยวกับการแสดงตนและบันทึกข้อเท็จจริง (มาตรา </a:t>
            </a:r>
            <a:r>
              <a:rPr lang="en-US" sz="3400" b="1" smtClean="0"/>
              <a:t>22</a:t>
            </a:r>
            <a:r>
              <a:rPr lang="th-TH" sz="3400" b="1" smtClean="0"/>
              <a:t>)</a:t>
            </a:r>
            <a:endParaRPr lang="en-US" sz="3400" b="1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400" b="1" smtClean="0"/>
              <a:t>ฝ่าฝืนหรือไม่ปฏิบัติตามคำสั่งยับยั้งการทำธุรกรรม (มาตรา </a:t>
            </a:r>
            <a:r>
              <a:rPr lang="en-US" sz="3400" b="1" smtClean="0"/>
              <a:t>35</a:t>
            </a:r>
            <a:r>
              <a:rPr lang="th-TH" sz="3400" b="1" smtClean="0"/>
              <a:t> และมาตรา </a:t>
            </a:r>
            <a:r>
              <a:rPr lang="en-US" sz="3400" b="1" smtClean="0"/>
              <a:t>36</a:t>
            </a:r>
            <a:r>
              <a:rPr lang="th-TH" sz="3400" b="1" smtClean="0"/>
              <a:t>)</a:t>
            </a:r>
            <a:endParaRPr lang="en-US" sz="3400" b="1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400" b="1" smtClean="0"/>
              <a:t>ไม่เก็บรักษารายละเอียดเกี่ยวกับข้อเท็จจริงของลูกค้าให้ครบเวลา </a:t>
            </a:r>
            <a:r>
              <a:rPr lang="en-US" sz="3400" b="1" smtClean="0"/>
              <a:t>5</a:t>
            </a:r>
            <a:r>
              <a:rPr lang="th-TH" sz="3400" b="1" smtClean="0"/>
              <a:t> ปี (มาตรา </a:t>
            </a:r>
            <a:r>
              <a:rPr lang="en-US" sz="3400" b="1" smtClean="0"/>
              <a:t>22</a:t>
            </a:r>
            <a:r>
              <a:rPr lang="th-TH" sz="3400" b="1" smtClean="0"/>
              <a:t>/</a:t>
            </a:r>
            <a:r>
              <a:rPr lang="en-US" sz="3400" b="1" smtClean="0"/>
              <a:t>1</a:t>
            </a:r>
            <a:r>
              <a:rPr lang="th-TH" sz="3400" b="1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h-TH" sz="3200" b="1" smtClean="0"/>
              <a:t>ต้องระวางโทษปรับไม่เกินห้าแสนบาท และปรับอีกไม่เกินวันละห้าพันบาท ตลอดเวลาที่ยังฝ่าฝืนอยู่ หรือจนกว่าจะได้ปฏิบัติให้ถูกต้อง</a:t>
            </a:r>
            <a:endParaRPr lang="en-US" sz="3200" b="1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>มาตรา </a:t>
            </a:r>
            <a:r>
              <a:rPr lang="en-US" sz="5400" b="1" smtClean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sz="3200" b="1" smtClean="0"/>
              <a:t>รายงานการทำธุรกรรมอันเป็นเท็จ หรือปกปิดความจริงที่ต้องแจ้ง (มาตรา </a:t>
            </a:r>
            <a:r>
              <a:rPr lang="en-US" sz="3200" b="1" smtClean="0"/>
              <a:t>13</a:t>
            </a:r>
            <a:r>
              <a:rPr lang="th-TH" sz="3200" b="1" smtClean="0"/>
              <a:t> มาตรา </a:t>
            </a:r>
            <a:r>
              <a:rPr lang="en-US" sz="3200" b="1" smtClean="0"/>
              <a:t>14</a:t>
            </a:r>
            <a:r>
              <a:rPr lang="th-TH" sz="3200" b="1" smtClean="0"/>
              <a:t> และมาตรา </a:t>
            </a:r>
            <a:r>
              <a:rPr lang="en-US" sz="3200" b="1" smtClean="0"/>
              <a:t>16</a:t>
            </a:r>
            <a:r>
              <a:rPr lang="th-TH" sz="3200" b="1" smtClean="0"/>
              <a:t>)</a:t>
            </a:r>
            <a:endParaRPr lang="en-US" sz="3200" b="1" smtClean="0"/>
          </a:p>
          <a:p>
            <a:pPr eaLnBrk="1" hangingPunct="1"/>
            <a:r>
              <a:rPr lang="th-TH" sz="3200" b="1" smtClean="0"/>
              <a:t>จัดทำบันทึกข้อเท็จจริงเกี่ยวกับธุรกรรมให้ลูกค้าเอง กรณีลูกค้าปฏิเสธที่จะทำบันทึกข้อเท็จจริง อันเป็นเท็จหรือปกปิดความจริงที่ต้องแจ้ง (มาตรา </a:t>
            </a:r>
            <a:r>
              <a:rPr lang="en-US" sz="3200" b="1" smtClean="0"/>
              <a:t>21</a:t>
            </a:r>
            <a:r>
              <a:rPr lang="th-TH" sz="3200" b="1" smtClean="0"/>
              <a:t> วรรคสอง)</a:t>
            </a:r>
          </a:p>
          <a:p>
            <a:pPr eaLnBrk="1" hangingPunct="1">
              <a:buFont typeface="Wingdings" pitchFamily="2" charset="2"/>
              <a:buNone/>
            </a:pPr>
            <a:endParaRPr lang="th-TH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th-TH" sz="3200" b="1" smtClean="0"/>
              <a:t>ต้องระวางโทษจำคุกไม่เกินสองปี หรือปรับตั้งแต่ห้าหมื่นบาทถึงห้าแสนบาท หรือทั้งจำทั้งปรับ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5400" b="1" smtClean="0">
                <a:solidFill>
                  <a:schemeClr val="tx1"/>
                </a:solidFill>
              </a:rPr>
              <a:t>มาตรา </a:t>
            </a:r>
            <a:r>
              <a:rPr lang="en-US" sz="5400" b="1" smtClean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ไม่มาให้ถ้อยคำ ไม่ส่งคำชี้แจงเป็นหนังสือหรือไม่ส่งบัญชีเอกสารหรือหลักฐาน แก่กรรมการธุรกรรม เลขาธิการ หรือพนักงานเจ้าหน้าที่ หรือขัดขวางหรือไม่ให้ความสะดวกแก่กรรมการธุรกรรม เลขาธิการ หรือพนักงานเจ้าหน้าที่ ในการเข้าไปในเคหสถาน สถานที่ หรือยานพาหนะเพื่อตรวจค้นหรือหาพยานหลักฐาน </a:t>
            </a:r>
            <a:r>
              <a:rPr lang="en-US" b="1" smtClean="0"/>
              <a:t>[</a:t>
            </a:r>
            <a:r>
              <a:rPr lang="th-TH" b="1" smtClean="0"/>
              <a:t>มาตรา </a:t>
            </a:r>
            <a:r>
              <a:rPr lang="en-US" b="1" smtClean="0"/>
              <a:t>38</a:t>
            </a:r>
            <a:r>
              <a:rPr lang="th-TH" b="1" smtClean="0"/>
              <a:t> (</a:t>
            </a:r>
            <a:r>
              <a:rPr lang="en-US" b="1" smtClean="0"/>
              <a:t>1</a:t>
            </a:r>
            <a:r>
              <a:rPr lang="th-TH" b="1" smtClean="0"/>
              <a:t>) - (</a:t>
            </a:r>
            <a:r>
              <a:rPr lang="en-US" b="1" smtClean="0"/>
              <a:t>3</a:t>
            </a:r>
            <a:r>
              <a:rPr lang="th-TH" b="1" smtClean="0"/>
              <a:t>)</a:t>
            </a:r>
            <a:r>
              <a:rPr lang="en-US" b="1" smtClean="0"/>
              <a:t>]</a:t>
            </a:r>
            <a:endParaRPr lang="th-TH" b="1" smtClean="0"/>
          </a:p>
          <a:p>
            <a:pPr eaLnBrk="1" hangingPunct="1"/>
            <a:r>
              <a:rPr lang="th-TH" b="1" smtClean="0"/>
              <a:t>กระทำการใดๆ ให้บุคคลอื่นล่วงรู้ข้อมูลที่เก็บรักษาไว้</a:t>
            </a:r>
            <a:r>
              <a:rPr lang="en-US" b="1" smtClean="0"/>
              <a:t> </a:t>
            </a:r>
            <a:r>
              <a:rPr lang="th-TH" sz="3200" b="1" smtClean="0"/>
              <a:t>เว้นแต่ เป็นการปฏิบัติการตามอำนาจหน้าที่หรือตามกฎหมาย</a:t>
            </a:r>
            <a:r>
              <a:rPr lang="th-TH" b="1" smtClean="0"/>
              <a:t> (มาตรา </a:t>
            </a:r>
            <a:r>
              <a:rPr lang="en-US" b="1" smtClean="0"/>
              <a:t>38</a:t>
            </a:r>
            <a:r>
              <a:rPr lang="th-TH" b="1" smtClean="0"/>
              <a:t> วรรคสี่)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h-TH" b="1" smtClean="0"/>
              <a:t>ต้องระวางโทษจำคุกไม่เกินหนึ่งปี หรือปรับไม่เกินสองหมื่นบาท หรือ  ทั้งจำทั้งปรับ</a:t>
            </a:r>
            <a:endParaRPr lang="en-US" b="1" smtClean="0"/>
          </a:p>
          <a:p>
            <a:pPr eaLnBrk="1" hangingPunct="1">
              <a:buFont typeface="Wingdings" pitchFamily="2" charset="2"/>
              <a:buChar char="Ø"/>
            </a:pP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sz="3600" smtClean="0"/>
              <a:t>กำหนดนโยบายในการประเมินความเสี่ยง แนวปฏิบัติหรือมาตรการอื่นใด เพื่อป้องกันมิให้มีการสนับสนุนทางการเงินแก่การก่อการร้าย</a:t>
            </a:r>
          </a:p>
          <a:p>
            <a:pPr eaLnBrk="1" hangingPunct="1">
              <a:spcBef>
                <a:spcPct val="0"/>
              </a:spcBef>
            </a:pPr>
            <a:r>
              <a:rPr lang="th-TH" sz="3600" smtClean="0"/>
              <a:t>ตรวจสอบรายชื่อลูกค้ากับรายชื่อบุคคลที่ถูกกำหนด</a:t>
            </a:r>
            <a:endParaRPr lang="en-US" sz="3600" smtClean="0"/>
          </a:p>
          <a:p>
            <a:pPr eaLnBrk="1" hangingPunct="1">
              <a:spcBef>
                <a:spcPct val="0"/>
              </a:spcBef>
            </a:pPr>
            <a:r>
              <a:rPr lang="th-TH" sz="3600" smtClean="0"/>
              <a:t>ระงับการดำเนินการกับทรัพย์สินของบุคคลที่ถูกกำหนด</a:t>
            </a:r>
          </a:p>
          <a:p>
            <a:pPr eaLnBrk="1" hangingPunct="1">
              <a:spcBef>
                <a:spcPct val="0"/>
              </a:spcBef>
            </a:pPr>
            <a:r>
              <a:rPr lang="th-TH" sz="3600" smtClean="0"/>
              <a:t>แจ้งข้อมูลเกี่ยวกับทรัพย์สินที่ถูกระงับให้สำนักงาน ปปง. ทราบ</a:t>
            </a:r>
          </a:p>
          <a:p>
            <a:pPr eaLnBrk="1" hangingPunct="1">
              <a:spcBef>
                <a:spcPct val="0"/>
              </a:spcBef>
            </a:pPr>
            <a:r>
              <a:rPr lang="th-TH" sz="3600" smtClean="0"/>
              <a:t>แจ้งให้สำนักงาน ปปง. ทราบถึง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sz="3200" smtClean="0"/>
              <a:t>ผู้ที่เป็น/เคยเป็นลูกค้าที่เป็นบุคคลที่ถูกกำหนด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th-TH" sz="3200" smtClean="0"/>
              <a:t>ผู้มี/เคยมีการทำธุรกรรมกับบุคคลที่ถูกกำหนด</a:t>
            </a:r>
          </a:p>
          <a:p>
            <a:pPr eaLnBrk="1" hangingPunct="1"/>
            <a:endParaRPr lang="th-TH" sz="3600" smtClean="0"/>
          </a:p>
          <a:p>
            <a:pPr eaLnBrk="1" hangingPunct="1"/>
            <a:endParaRPr 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th-TH" sz="7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2468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214437"/>
          </a:xfrm>
        </p:spPr>
        <p:txBody>
          <a:bodyPr/>
          <a:lstStyle/>
          <a:p>
            <a:pPr algn="ctr" eaLnBrk="1" hangingPunct="1"/>
            <a:r>
              <a:rPr lang="th-TH" sz="4000" b="1" smtClean="0">
                <a:solidFill>
                  <a:schemeClr val="bg1"/>
                </a:solidFill>
              </a:rPr>
              <a:t>การปฏิบัติตามกฎหมายว่าด้วยการป้องกันและปราบปรามการสนับสนุนทางการเงินแก่การก่อการร้าย</a:t>
            </a:r>
            <a:endParaRPr lang="en-US" sz="4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772400" cy="1000125"/>
          </a:xfrm>
        </p:spPr>
        <p:txBody>
          <a:bodyPr/>
          <a:lstStyle/>
          <a:p>
            <a:r>
              <a:rPr lang="th-TH" sz="4000" b="1" smtClean="0"/>
              <a:t>การยื่นคำร้องของผู้มีหน้าที่รายงานธุรกรรมต่อศาล</a:t>
            </a:r>
            <a:endParaRPr lang="en-US" sz="4000" b="1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14375" y="2000250"/>
            <a:ext cx="8243888" cy="4000500"/>
          </a:xfrm>
        </p:spPr>
        <p:txBody>
          <a:bodyPr/>
          <a:lstStyle/>
          <a:p>
            <a:r>
              <a:rPr lang="th-TH" smtClean="0"/>
              <a:t>เพื่อเป็นการชำระหนี้ที่ถึงกำหนดชำระแก่ผู้ถูกกำหนดตามข้อผูกพันที่ได้ทำขึ้นก่อน</a:t>
            </a:r>
          </a:p>
          <a:p>
            <a:r>
              <a:rPr lang="th-TH" smtClean="0"/>
              <a:t>เพื่อเป็นการชำระดอกเบี้ยหรือดอกผล และกรณีจำเป็นต้องชำระเงินเข้าบัญชีผู้ถูกกำหนด</a:t>
            </a:r>
          </a:p>
          <a:p>
            <a:r>
              <a:rPr lang="th-TH" smtClean="0"/>
              <a:t>เพื่อเป็นการชำระหนี้ซึ่งศาลมีคำพิพากษาถึงที่สุด(เฉพาะ </a:t>
            </a:r>
            <a:r>
              <a:rPr lang="en-US" smtClean="0"/>
              <a:t>THAI-List)</a:t>
            </a:r>
            <a:endParaRPr lang="th-TH" smtClean="0"/>
          </a:p>
          <a:p>
            <a:r>
              <a:rPr lang="th-TH" smtClean="0"/>
              <a:t>ให้ดำเนินการใดๆ กับทรัพย์สินที่ถูกระงับอันเนื่องจากเป็นบุคคลที่ถูกกำหนด (เฉพาะ </a:t>
            </a:r>
            <a:r>
              <a:rPr lang="en-US" smtClean="0"/>
              <a:t>THAI-List)</a:t>
            </a:r>
          </a:p>
          <a:p>
            <a:pPr>
              <a:buFontTx/>
              <a:buNone/>
            </a:pPr>
            <a:r>
              <a:rPr lang="th-TH" smtClean="0">
                <a:solidFill>
                  <a:srgbClr val="FF0000"/>
                </a:solidFill>
              </a:rPr>
              <a:t>(ศาลอาจกำหนดเงื่อนไขตามที่เห็นสมควรได้)</a:t>
            </a: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th-TH" sz="7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1"/>
                </a:solidFill>
              </a:rPr>
              <a:t>บทบังคับทางกฎหมาย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943600"/>
          </a:xfrm>
        </p:spPr>
        <p:txBody>
          <a:bodyPr/>
          <a:lstStyle/>
          <a:p>
            <a:pPr marL="342900" lvl="1" indent="-34290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th-TH" sz="2200" dirty="0" smtClean="0">
                <a:latin typeface="TH SarabunPSK" pitchFamily="34" charset="-34"/>
              </a:rPr>
              <a:t>มาตรา </a:t>
            </a:r>
            <a:r>
              <a:rPr lang="en-US" sz="2200" dirty="0" smtClean="0">
                <a:latin typeface="TH SarabunPSK" pitchFamily="34" charset="-34"/>
              </a:rPr>
              <a:t>14 </a:t>
            </a:r>
            <a:r>
              <a:rPr lang="th-TH" sz="2200" dirty="0" smtClean="0">
                <a:latin typeface="TH SarabunPSK" pitchFamily="34" charset="-34"/>
              </a:rPr>
              <a:t>วรรคหนึ่ง เป็นกรณีความผิดของบุคคลธรรมดา ได้แก่ บุคคลที่ถูกกำหนด หรือเจ้าหน้าที่ของสถาบันการเงิน หรือพนักงานของผู้ประกอบอาชีพซึ่งมีหน้าที่รับผิดชอบในการทำธุรกรรม หรือเป็นผู้ที่ครอบครองทรัพย์สินของบุคคลที่ถูกกำหนด แล้วแต่กรณี ซึ่งฝ่าฝืนกฎหมายโดย</a:t>
            </a:r>
          </a:p>
          <a:p>
            <a:pPr marL="742950" lvl="2" indent="-34290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th-TH" sz="2200" dirty="0" smtClean="0">
                <a:latin typeface="TH SarabunPSK" pitchFamily="34" charset="-34"/>
              </a:rPr>
              <a:t>ไม่ระงับการดำเนินการกับทรัพย์สินของบุคคลที่ถูกกำหนดหรือของผู้กระทำการแทนหรือตามคำสั่งของผู้นั้น หรือของกิจการภายใต้การควบคุมของผู้นั้น หรือไม่แจ้งข้อมูลเกี่ยวกับทรัพย์สินที่ถูกระงับฯ ให้สำนักงานทราบต้องระวางโทษจำคุกไม่เกิน </a:t>
            </a:r>
            <a:r>
              <a:rPr lang="en-US" sz="2200" dirty="0" smtClean="0">
                <a:latin typeface="TH SarabunPSK" pitchFamily="34" charset="-34"/>
              </a:rPr>
              <a:t>3 </a:t>
            </a:r>
            <a:r>
              <a:rPr lang="th-TH" sz="2200" dirty="0" smtClean="0">
                <a:latin typeface="TH SarabunPSK" pitchFamily="34" charset="-34"/>
              </a:rPr>
              <a:t>ปี หรือปรับไม่เกิน </a:t>
            </a:r>
            <a:r>
              <a:rPr lang="en-US" sz="2200" dirty="0" smtClean="0">
                <a:latin typeface="TH SarabunPSK" pitchFamily="34" charset="-34"/>
              </a:rPr>
              <a:t>300,000 </a:t>
            </a:r>
            <a:r>
              <a:rPr lang="th-TH" sz="2200" dirty="0" smtClean="0">
                <a:latin typeface="TH SarabunPSK" pitchFamily="34" charset="-34"/>
              </a:rPr>
              <a:t>บาท หรือทั้งจำทั้งปรับ</a:t>
            </a:r>
          </a:p>
          <a:p>
            <a:pPr marL="342900" lvl="1" indent="-34290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th-TH" sz="2200" dirty="0" smtClean="0">
                <a:latin typeface="TH SarabunPSK" pitchFamily="34" charset="-34"/>
              </a:rPr>
              <a:t>มาตรา </a:t>
            </a:r>
            <a:r>
              <a:rPr lang="en-US" sz="2200" dirty="0" smtClean="0">
                <a:latin typeface="TH SarabunPSK" pitchFamily="34" charset="-34"/>
              </a:rPr>
              <a:t>14 </a:t>
            </a:r>
            <a:r>
              <a:rPr lang="th-TH" sz="2200" dirty="0" smtClean="0">
                <a:latin typeface="TH SarabunPSK" pitchFamily="34" charset="-34"/>
              </a:rPr>
              <a:t>วรรคสอง เป็นกรณีความผิดของผู้มีหน้าที่รายงาน (นิติบุคคล) ซึ่งฝ่าฝืนกฎหมายโดย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th-TH" sz="2200" dirty="0" smtClean="0">
                <a:latin typeface="TH SarabunPSK" pitchFamily="34" charset="-34"/>
              </a:rPr>
              <a:t>กรณีผู้มีหน้าที่รายงานไม่ระงับการดำเนินการกับทรัพย์สินของบุคคลที่ถูกกำหนดหรือของผู้กระทำการแทนหรือตามคำสั่งของผู้นั้น หรือของกิจการภายใต้การควบคุมของผู้นั้นหรือไม่แจ้งข้อมูลเกี่ยวกับทรัพย์สินที่ถูกระงับฯ ให้สำนักงานทราบต้องระวางโทษโทษปรับไม่เกิน </a:t>
            </a:r>
            <a:r>
              <a:rPr lang="en-US" sz="2200" dirty="0" smtClean="0">
                <a:latin typeface="TH SarabunPSK" pitchFamily="34" charset="-34"/>
              </a:rPr>
              <a:t>1,000,000 </a:t>
            </a:r>
            <a:r>
              <a:rPr lang="th-TH" sz="2200" dirty="0" smtClean="0">
                <a:latin typeface="TH SarabunPSK" pitchFamily="34" charset="-34"/>
              </a:rPr>
              <a:t>บาท และปรับอีกวันละ </a:t>
            </a:r>
            <a:r>
              <a:rPr lang="en-US" sz="2200" dirty="0" smtClean="0">
                <a:latin typeface="TH SarabunPSK" pitchFamily="34" charset="-34"/>
              </a:rPr>
              <a:t>10,000</a:t>
            </a:r>
            <a:r>
              <a:rPr lang="th-TH" sz="2200" dirty="0" smtClean="0">
                <a:latin typeface="TH SarabunPSK" pitchFamily="34" charset="-34"/>
              </a:rPr>
              <a:t> บาท ตลอดเวลาที่ยังฝ่าฝืนอยู่ หรือจนกว่าจะได้ปฏิบัติให้ถูกต้อง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th-TH" sz="2200" dirty="0" smtClean="0">
                <a:latin typeface="TH SarabunPSK" pitchFamily="34" charset="-34"/>
              </a:rPr>
              <a:t>มาตรา </a:t>
            </a:r>
            <a:r>
              <a:rPr lang="en-US" sz="2200" dirty="0" smtClean="0">
                <a:latin typeface="TH SarabunPSK" pitchFamily="34" charset="-34"/>
              </a:rPr>
              <a:t>14 </a:t>
            </a:r>
            <a:r>
              <a:rPr lang="th-TH" sz="2200" dirty="0" smtClean="0">
                <a:latin typeface="TH SarabunPSK" pitchFamily="34" charset="-34"/>
              </a:rPr>
              <a:t>วรรคสาม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h-TH" sz="2200" dirty="0" smtClean="0">
                <a:latin typeface="TH SarabunPSK" pitchFamily="34" charset="-34"/>
              </a:rPr>
              <a:t>หากการกระทำความผิดตามวรรคสอง เกิดจากการสั่งการหรือการกระทำของบุคคลใด หรือไม่สั่งการ หรือไม่กระทำการอันเป็นหน้าที่ที่ต้องกระทำของกรรมการ ผู้จัดการ หรือบุคคลใดซึ่งรับผิดชอบในการดำเนินงานของนิติบุคคลนั้น บุคคลดังกล่าวต้องระวางโทษจำคุกไม่เกิน </a:t>
            </a:r>
            <a:r>
              <a:rPr lang="en-US" sz="2200" dirty="0" smtClean="0">
                <a:latin typeface="TH SarabunPSK" pitchFamily="34" charset="-34"/>
              </a:rPr>
              <a:t>3</a:t>
            </a:r>
            <a:r>
              <a:rPr lang="th-TH" sz="2200" dirty="0" smtClean="0">
                <a:latin typeface="TH SarabunPSK" pitchFamily="34" charset="-34"/>
              </a:rPr>
              <a:t> ปี หรือปรับไม่เกิน </a:t>
            </a:r>
            <a:r>
              <a:rPr lang="en-US" sz="2200" dirty="0" smtClean="0">
                <a:latin typeface="TH SarabunPSK" pitchFamily="34" charset="-34"/>
              </a:rPr>
              <a:t>300,000 </a:t>
            </a:r>
            <a:r>
              <a:rPr lang="th-TH" sz="2200" dirty="0" smtClean="0">
                <a:latin typeface="TH SarabunPSK" pitchFamily="34" charset="-34"/>
              </a:rPr>
              <a:t>บาท หรือทั้งจำทั้งปรับ</a:t>
            </a:r>
            <a:endParaRPr lang="en-US" sz="2200" dirty="0" smtClean="0">
              <a:latin typeface="TH SarabunPSK" pitchFamily="34" charset="-34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th-TH" sz="2200" dirty="0" smtClean="0">
              <a:latin typeface="TH SarabunPSK" pitchFamily="34" charset="-34"/>
              <a:cs typeface="TH SarabunPSK" pitchFamily="34" charset="-34"/>
            </a:endParaRPr>
          </a:p>
          <a:p>
            <a:pPr marL="742950" lvl="2" indent="-3429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th-TH" sz="2200" dirty="0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200" dirty="0"/>
          </a:p>
        </p:txBody>
      </p:sp>
      <p:pic>
        <p:nvPicPr>
          <p:cNvPr id="5" name="Picture 4" descr="AML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675687" cy="634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520" tIns="46080" rIns="182520" bIns="46080"/>
          <a:lstStyle/>
          <a:p>
            <a:pPr marL="342900" indent="-339725" algn="ctr">
              <a:spcBef>
                <a:spcPts val="11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6000" b="1">
                <a:latin typeface="Angsana New" pitchFamily="18" charset="-34"/>
              </a:rPr>
              <a:t>ทำไมการฟอกเงินจึงเป็นปัญหา</a:t>
            </a:r>
          </a:p>
          <a:p>
            <a:pPr marL="342900" indent="-339725">
              <a:spcBef>
                <a:spcPts val="875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th-TH" sz="3600" b="1">
              <a:latin typeface="Angsana New" pitchFamily="18" charset="-34"/>
            </a:endParaRP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บ่อนทำลายโครงสร้างสังคม ความมั่นคงทางเศรษฐกิจและเสถียรภาพทางการเมืองของรัฐ</a:t>
            </a: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ปิดกั้นการแข่งกัน</a:t>
            </a: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เพิ่มภาระภาษี</a:t>
            </a: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เป็นแหล่งเงินทุนของการก่อการร้ายและกิจกรรมผิดกฎหมายอื่นๆ</a:t>
            </a:r>
          </a:p>
          <a:p>
            <a:pPr marL="342900" indent="-339725">
              <a:spcBef>
                <a:spcPts val="875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th-TH" sz="3600" b="1">
              <a:latin typeface="Angsana New" pitchFamily="18" charset="-34"/>
            </a:endParaRPr>
          </a:p>
        </p:txBody>
      </p:sp>
      <p:pic>
        <p:nvPicPr>
          <p:cNvPr id="3" name="Picture 2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9088" y="1989138"/>
            <a:ext cx="3959225" cy="4114800"/>
          </a:xfrm>
        </p:spPr>
      </p:pic>
      <p:pic>
        <p:nvPicPr>
          <p:cNvPr id="655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425" y="1989138"/>
            <a:ext cx="471646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>
                <a:solidFill>
                  <a:schemeClr val="bg1"/>
                </a:solidFill>
                <a:latin typeface="Angsana New" pitchFamily="18" charset="-34"/>
              </a:rPr>
              <a:t>ระบบสารสนเทศเพื่อการวิเคราะห์ธุรกรรม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DSC01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36718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5" descr="DSC0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73238"/>
            <a:ext cx="403225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05263"/>
            <a:ext cx="38163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9588" y="4005263"/>
            <a:ext cx="482441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>
                <a:solidFill>
                  <a:schemeClr val="bg1"/>
                </a:solidFill>
                <a:latin typeface="Angsana New" pitchFamily="18" charset="-34"/>
              </a:rPr>
              <a:t>ผลความสำเร็จจากข้อมูลทางการเงิน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ตัวยึด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011B84-F4BB-4A23-B451-B5174C26F313}" type="datetime8">
              <a:rPr lang="en-US">
                <a:solidFill>
                  <a:schemeClr val="accent4"/>
                </a:solidFill>
              </a:rPr>
              <a:pPr>
                <a:defRPr/>
              </a:pPr>
              <a:t>3/23/2015 8:49 AM</a:t>
            </a:fld>
            <a:endParaRPr lang="en-US">
              <a:solidFill>
                <a:schemeClr val="accent4"/>
              </a:solidFill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0" y="3789363"/>
            <a:ext cx="9144000" cy="306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chemeClr val="accent4"/>
              </a:solidFill>
              <a:latin typeface="Angsana New" pitchFamily="18" charset="-34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6576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ngsana New" pitchFamily="18" charset="-34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9750" y="4076700"/>
            <a:ext cx="81359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chemeClr val="accent4"/>
                </a:solidFill>
                <a:latin typeface="Angsana New" pitchFamily="18" charset="-34"/>
              </a:rPr>
              <a:t>สำนักงานป้องกันและปราบปรามการฟอกเงิน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3850" y="5661025"/>
            <a:ext cx="84248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b="1">
                <a:solidFill>
                  <a:schemeClr val="accent4"/>
                </a:solidFill>
                <a:latin typeface="Angsana New" pitchFamily="18" charset="-34"/>
              </a:rPr>
              <a:t>โทร. (02) 219-36</a:t>
            </a:r>
            <a:r>
              <a:rPr lang="en-US" b="1">
                <a:solidFill>
                  <a:schemeClr val="accent4"/>
                </a:solidFill>
                <a:latin typeface="Angsana New" pitchFamily="18" charset="-34"/>
              </a:rPr>
              <a:t>00</a:t>
            </a:r>
            <a:endParaRPr lang="th-TH" b="1">
              <a:solidFill>
                <a:schemeClr val="accent4"/>
              </a:solidFill>
              <a:latin typeface="Angsana New" pitchFamily="18" charset="-34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84213" y="4581525"/>
            <a:ext cx="7848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>
                <a:solidFill>
                  <a:schemeClr val="accent4"/>
                </a:solidFill>
                <a:latin typeface="Angsana New" pitchFamily="18" charset="-34"/>
              </a:rPr>
              <a:t>422 ถนนพญาไท แขวงวังใหม่ เขตปทุมวัน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84213" y="5013325"/>
            <a:ext cx="7848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>
                <a:solidFill>
                  <a:schemeClr val="accent4"/>
                </a:solidFill>
                <a:latin typeface="Angsana New" pitchFamily="18" charset="-34"/>
              </a:rPr>
              <a:t>กรุงเทพมหานคร 10330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50825" y="6021388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chemeClr val="accent4"/>
                </a:solidFill>
                <a:latin typeface="Angsana New" pitchFamily="18" charset="-34"/>
              </a:rPr>
              <a:t>Website: www.amlo.go.th</a:t>
            </a:r>
            <a:endParaRPr lang="th-TH" sz="4000" b="1">
              <a:solidFill>
                <a:schemeClr val="accent4"/>
              </a:solidFill>
              <a:latin typeface="Angsana New" pitchFamily="18" charset="-34"/>
            </a:endParaRPr>
          </a:p>
        </p:txBody>
      </p:sp>
      <p:sp>
        <p:nvSpPr>
          <p:cNvPr id="68618" name="WordArt 2"/>
          <p:cNvSpPr>
            <a:spLocks noChangeArrowheads="1" noChangeShapeType="1" noTextEdit="1"/>
          </p:cNvSpPr>
          <p:nvPr/>
        </p:nvSpPr>
        <p:spPr bwMode="auto">
          <a:xfrm>
            <a:off x="1857375" y="1257300"/>
            <a:ext cx="5334000" cy="1136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16947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ngsana New"/>
                <a:cs typeface="Angsana New"/>
              </a:rPr>
              <a:t>จบการนำเสนอ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01000" cy="8112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1"/>
                </a:solidFill>
              </a:rPr>
              <a:t>ขั้นตอนการฟอกเงิน</a:t>
            </a:r>
          </a:p>
        </p:txBody>
      </p:sp>
      <p:sp>
        <p:nvSpPr>
          <p:cNvPr id="1028" name="Text Box 10"/>
          <p:cNvSpPr>
            <a:spLocks noGrp="1" noChangeArrowheads="1"/>
          </p:cNvSpPr>
          <p:nvPr>
            <p:ph type="body" sz="half" idx="1"/>
          </p:nvPr>
        </p:nvSpPr>
        <p:spPr>
          <a:xfrm>
            <a:off x="4300538" y="1347788"/>
            <a:ext cx="4843462" cy="4886325"/>
          </a:xfrm>
        </p:spPr>
        <p:txBody>
          <a:bodyPr/>
          <a:lstStyle/>
          <a:p>
            <a:pPr marL="355600" indent="-355600" eaLnBrk="1" hangingPunct="1">
              <a:buFont typeface="Wingdings" pitchFamily="2" charset="2"/>
              <a:buNone/>
            </a:pPr>
            <a:r>
              <a:rPr lang="th-TH" sz="3200" smtClean="0"/>
              <a:t>	</a:t>
            </a:r>
            <a:r>
              <a:rPr lang="en-US" sz="2800" b="1" smtClean="0"/>
              <a:t>1. </a:t>
            </a:r>
            <a:r>
              <a:rPr lang="th-TH" sz="2800" b="1" smtClean="0"/>
              <a:t>การนำทรัพย์เข้าสู่ระบบ (</a:t>
            </a:r>
            <a:r>
              <a:rPr lang="en-US" sz="2800" b="1" smtClean="0"/>
              <a:t>Placement</a:t>
            </a:r>
            <a:r>
              <a:rPr lang="th-TH" sz="2800" b="1" smtClean="0"/>
              <a:t>) เช่น เอาไปฝากธนาคาร</a:t>
            </a:r>
          </a:p>
          <a:p>
            <a:pPr marL="355600" indent="-355600" eaLnBrk="1" hangingPunct="1">
              <a:buFont typeface="Wingdings" pitchFamily="2" charset="2"/>
              <a:buNone/>
            </a:pPr>
            <a:r>
              <a:rPr lang="th-TH" sz="2800" b="1" smtClean="0"/>
              <a:t>	2. แปรสภาพทรัพย์สินโดยการสร้างธุรกรรมหลายๆ ชั้น (</a:t>
            </a:r>
            <a:r>
              <a:rPr lang="en-US" sz="2800" b="1" smtClean="0"/>
              <a:t>Layering</a:t>
            </a:r>
            <a:r>
              <a:rPr lang="th-TH" sz="2800" b="1" smtClean="0"/>
              <a:t>) เช่น เอาไปซื้ออสังหาริมทรัพย์ ทองคำแท่ง หรือซื้อในนามบุคคลอื่น เพื่อให้ติดตามที่มาของทรัพย์ยากขึ้น</a:t>
            </a:r>
          </a:p>
          <a:p>
            <a:pPr marL="355600" indent="-355600" eaLnBrk="1" hangingPunct="1">
              <a:buFont typeface="Wingdings" pitchFamily="2" charset="2"/>
              <a:buNone/>
            </a:pPr>
            <a:r>
              <a:rPr lang="th-TH" sz="2800" b="1" smtClean="0"/>
              <a:t>	3. การปนทรัพย์หรือผสมผสานเอาทรัพย์สินที่ผิดกฎหมายไปผสมกับทรัพย์สินที่ชอบด้วยกฎหมาย (</a:t>
            </a:r>
            <a:r>
              <a:rPr lang="en-US" sz="2800" b="1" smtClean="0"/>
              <a:t>Integration</a:t>
            </a:r>
            <a:r>
              <a:rPr lang="th-TH" sz="2800" b="1" smtClean="0"/>
              <a:t>)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19088" y="2532063"/>
          <a:ext cx="3924300" cy="2698750"/>
        </p:xfrm>
        <a:graphic>
          <a:graphicData uri="http://schemas.openxmlformats.org/presentationml/2006/ole">
            <p:oleObj spid="_x0000_s1026" name="Image" r:id="rId3" imgW="5079365" imgH="3492063" progId="">
              <p:embed/>
            </p:oleObj>
          </a:graphicData>
        </a:graphic>
      </p:graphicFrame>
      <p:pic>
        <p:nvPicPr>
          <p:cNvPr id="6" name="Picture 5" descr="AMLO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2033588"/>
            <a:ext cx="9144000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520" tIns="46080" rIns="182520" bIns="46080"/>
          <a:lstStyle/>
          <a:p>
            <a:pPr marL="339725" indent="-339725"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th-TH" sz="3600" b="1">
                <a:latin typeface="Angsana New" pitchFamily="18" charset="-34"/>
              </a:rPr>
              <a:t>เพื่อปกปิดแหล่งที่มาของเงิน </a:t>
            </a:r>
            <a:r>
              <a:rPr lang="en-US" sz="3600" b="1">
                <a:latin typeface="Angsana New" pitchFamily="18" charset="-34"/>
              </a:rPr>
              <a:t>(Conceal Income)</a:t>
            </a:r>
          </a:p>
          <a:p>
            <a:pPr marL="339725" indent="-339725"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th-TH" sz="3600" b="1">
                <a:latin typeface="Angsana New" pitchFamily="18" charset="-34"/>
              </a:rPr>
              <a:t>เพื่อซุกซ่อนทรัพย์สิน </a:t>
            </a:r>
            <a:r>
              <a:rPr lang="en-US" sz="3600" b="1">
                <a:latin typeface="Angsana New" pitchFamily="18" charset="-34"/>
              </a:rPr>
              <a:t>(Hide Assets)</a:t>
            </a:r>
          </a:p>
          <a:p>
            <a:pPr marL="339725" indent="-339725"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th-TH" sz="3600" b="1">
                <a:latin typeface="Angsana New" pitchFamily="18" charset="-34"/>
              </a:rPr>
              <a:t>เพื่อปกปิดความเป็นเจ้าของที่แท้จริง </a:t>
            </a:r>
            <a:r>
              <a:rPr lang="en-US" sz="3600" b="1">
                <a:latin typeface="Angsana New" pitchFamily="18" charset="-34"/>
              </a:rPr>
              <a:t>(Conceal Ownership)</a:t>
            </a:r>
          </a:p>
          <a:p>
            <a:pPr marL="339725" indent="-339725"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th-TH" sz="3600" b="1">
                <a:latin typeface="Angsana New" pitchFamily="18" charset="-34"/>
              </a:rPr>
              <a:t>เพื่อปกปิดแหล่งที่มาที่ผิดกฎหมาย </a:t>
            </a:r>
            <a:r>
              <a:rPr lang="en-US" sz="3600" b="1">
                <a:latin typeface="Angsana New" pitchFamily="18" charset="-34"/>
              </a:rPr>
              <a:t>(Conceal Illegal Source)</a:t>
            </a:r>
          </a:p>
          <a:p>
            <a:pPr marL="339725" indent="-339725">
              <a:spcBef>
                <a:spcPts val="10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th-TH" sz="3600" b="1">
                <a:latin typeface="Angsana New" pitchFamily="18" charset="-34"/>
              </a:rPr>
              <a:t>เพื่อทำให้ดูเสมือนว่าเป็นเงินหรือทรัพย์สินที่ถูกต้องตามกฎหมาย </a:t>
            </a:r>
            <a:r>
              <a:rPr lang="en-US" sz="3600" b="1">
                <a:latin typeface="Angsana New" pitchFamily="18" charset="-34"/>
              </a:rPr>
              <a:t>(Make It Appear Legal)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750" y="404813"/>
            <a:ext cx="8001000" cy="811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dirty="0">
                <a:latin typeface="Angsana New" pitchFamily="18" charset="-34"/>
                <a:ea typeface="+mj-ea"/>
              </a:rPr>
              <a:t>เหตุผลของการฟอกเงิน </a:t>
            </a:r>
            <a:endParaRPr lang="en-US" sz="4400" b="1" dirty="0">
              <a:latin typeface="Angsana New" pitchFamily="18" charset="-34"/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ngsana New" pitchFamily="18" charset="-34"/>
                <a:ea typeface="+mj-ea"/>
              </a:rPr>
              <a:t>(Reasons to Launder Money)</a:t>
            </a:r>
            <a:endParaRPr lang="th-TH" sz="4400" b="1" dirty="0">
              <a:latin typeface="Angsana New" pitchFamily="18" charset="-34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3" y="1619250"/>
            <a:ext cx="8701087" cy="513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520" tIns="46080" rIns="182520" bIns="46080"/>
          <a:lstStyle/>
          <a:p>
            <a:pPr marL="342900" indent="-339725">
              <a:lnSpc>
                <a:spcPct val="90000"/>
              </a:lnSpc>
              <a:spcBef>
                <a:spcPts val="11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4400" b="1">
                <a:latin typeface="Angsana New" pitchFamily="18" charset="-34"/>
              </a:rPr>
              <a:t>ผ่านธนาคารหรือสถาบันการเงิน</a:t>
            </a:r>
          </a:p>
          <a:p>
            <a:pPr marL="342900" indent="-339725">
              <a:lnSpc>
                <a:spcPct val="90000"/>
              </a:lnSpc>
              <a:spcBef>
                <a:spcPts val="9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เปลี่ยนเงินสดจากเงินปลีกเป็นธนบัตรใหญ่ เรียกว่า “เงินสกปรก”</a:t>
            </a:r>
          </a:p>
          <a:p>
            <a:pPr marL="342900" indent="-339725">
              <a:lnSpc>
                <a:spcPct val="90000"/>
              </a:lnSpc>
              <a:spcBef>
                <a:spcPts val="9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การแบ่งกันนำเงินสดไปฝากในจำนวนเงินที่ต่ำกว่าที่กฎหมายกำหนดให้ธนาคารต้องรายงาน</a:t>
            </a:r>
          </a:p>
          <a:p>
            <a:pPr marL="342900" indent="-339725">
              <a:lnSpc>
                <a:spcPct val="90000"/>
              </a:lnSpc>
              <a:spcBef>
                <a:spcPts val="9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การสมคบกับธนาคาร หรือพนักงานของธนาคาร</a:t>
            </a:r>
          </a:p>
          <a:p>
            <a:pPr marL="342900" indent="-339725">
              <a:lnSpc>
                <a:spcPct val="90000"/>
              </a:lnSpc>
              <a:spcBef>
                <a:spcPts val="9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การลักลอบขนเงินไปฝากในประเทศที่ไม่ตรวจสอบเข้มงวด</a:t>
            </a:r>
          </a:p>
          <a:p>
            <a:pPr marL="342900" indent="-339725">
              <a:lnSpc>
                <a:spcPct val="90000"/>
              </a:lnSpc>
              <a:spcBef>
                <a:spcPts val="9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การโอนเงินทางอิเล็กทรอนิกส์ เพื่อปกปิดร่องรอย</a:t>
            </a:r>
          </a:p>
          <a:p>
            <a:pPr marL="342900" indent="-339725">
              <a:lnSpc>
                <a:spcPct val="90000"/>
              </a:lnSpc>
              <a:spcBef>
                <a:spcPts val="9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th-TH" sz="3600" b="1">
              <a:latin typeface="Angsana New" pitchFamily="18" charset="-34"/>
            </a:endParaRPr>
          </a:p>
        </p:txBody>
      </p:sp>
      <p:sp>
        <p:nvSpPr>
          <p:cNvPr id="24579" name="WordArt 2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3388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h-TH" sz="3600" b="1" kern="1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ngsana New"/>
                <a:cs typeface="Angsana New"/>
              </a:rPr>
              <a:t>วิธีการฟอกเงินที่นิยม</a:t>
            </a:r>
          </a:p>
        </p:txBody>
      </p:sp>
      <p:pic>
        <p:nvPicPr>
          <p:cNvPr id="4" name="Picture 3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675687" cy="634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2520" tIns="46080" rIns="182520" bIns="46080"/>
          <a:lstStyle/>
          <a:p>
            <a:pPr marL="342900" indent="-339725">
              <a:spcBef>
                <a:spcPts val="1100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4000" b="1">
                <a:latin typeface="Angsana New" pitchFamily="18" charset="-34"/>
              </a:rPr>
              <a:t>การฟอกเงินผ่านธุรกิจที่ไม่ใช่สถาบันการเงิน</a:t>
            </a:r>
          </a:p>
          <a:p>
            <a:pPr marL="342900" indent="-339725">
              <a:spcBef>
                <a:spcPts val="875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th-TH" sz="3600" b="1">
              <a:latin typeface="Angsana New" pitchFamily="18" charset="-34"/>
            </a:endParaRP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การใช้บริษัททำธุรกิจบังหน้า เพื่อตอบสนองขั้นตอนการฟอกเงิน</a:t>
            </a: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การฟอกเงินในสถานพนัน ซึ่งหลายประเทศถูกกฎหมาย</a:t>
            </a: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การซื้อทองคำแท่ง แล้วค่อยๆ นำออกไปขาย</a:t>
            </a:r>
          </a:p>
          <a:p>
            <a:pPr marL="342900" indent="-339725">
              <a:spcBef>
                <a:spcPts val="875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th-TH" sz="3600" b="1">
                <a:latin typeface="Angsana New" pitchFamily="18" charset="-34"/>
              </a:rPr>
              <a:t>การลงทุนทางตรงในต่างประเทศ หรืออาจกู้เงินจากธนาคาร           ในต่างประเทศแล้วชำระคืน</a:t>
            </a:r>
          </a:p>
          <a:p>
            <a:pPr marL="342900" indent="-339725">
              <a:spcBef>
                <a:spcPts val="875"/>
              </a:spcBef>
              <a:buSzPct val="6500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th-TH" sz="3600" b="1">
              <a:latin typeface="Angsana New" pitchFamily="18" charset="-34"/>
            </a:endParaRPr>
          </a:p>
        </p:txBody>
      </p:sp>
      <p:pic>
        <p:nvPicPr>
          <p:cNvPr id="3" name="Picture 2" descr="AML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260" y="0"/>
            <a:ext cx="914740" cy="9286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5243</TotalTime>
  <Words>3168</Words>
  <Application>Microsoft Office PowerPoint</Application>
  <PresentationFormat>On-screen Show (4:3)</PresentationFormat>
  <Paragraphs>285</Paragraphs>
  <Slides>53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Verdana</vt:lpstr>
      <vt:lpstr>Angsana New</vt:lpstr>
      <vt:lpstr>Arial</vt:lpstr>
      <vt:lpstr>Wingdings 2</vt:lpstr>
      <vt:lpstr>Tahoma</vt:lpstr>
      <vt:lpstr>Lucida Sans Unicode</vt:lpstr>
      <vt:lpstr>Cordia New</vt:lpstr>
      <vt:lpstr>Wingdings 3</vt:lpstr>
      <vt:lpstr>Wingdings</vt:lpstr>
      <vt:lpstr>SimSun</vt:lpstr>
      <vt:lpstr>AngsanaUPC</vt:lpstr>
      <vt:lpstr>TH SarabunPSK</vt:lpstr>
      <vt:lpstr>Flow</vt:lpstr>
      <vt:lpstr>Concourse</vt:lpstr>
      <vt:lpstr>Image</vt:lpstr>
      <vt:lpstr>Microsoft ClipArt Gallery</vt:lpstr>
      <vt:lpstr>การปฏิบัติตาม กฎหมายว่าด้วยการป้องกันและปราบปรามการฟอกเงินและ กฎหมายว่าด้วยการป้องกันและปราบปรามการสนับสนุนทางการเงิน แก่การก่อการร้าย</vt:lpstr>
      <vt:lpstr>Slide 2</vt:lpstr>
      <vt:lpstr>Slide 3</vt:lpstr>
      <vt:lpstr>การฟอกเงินคืออะไร</vt:lpstr>
      <vt:lpstr>Slide 5</vt:lpstr>
      <vt:lpstr>ขั้นตอนการฟอกเงิน</vt:lpstr>
      <vt:lpstr>Slide 7</vt:lpstr>
      <vt:lpstr>Slide 8</vt:lpstr>
      <vt:lpstr>Slide 9</vt:lpstr>
      <vt:lpstr>Slide 10</vt:lpstr>
      <vt:lpstr>Slide 11</vt:lpstr>
      <vt:lpstr>Slide 12</vt:lpstr>
      <vt:lpstr>ความผิดมูลฐาน</vt:lpstr>
      <vt:lpstr>Slide 14</vt:lpstr>
      <vt:lpstr>Slide 15</vt:lpstr>
      <vt:lpstr>ทรัพย์สินที่เกี่ยวกับการกระทำความผิด</vt:lpstr>
      <vt:lpstr>ทรัพย์สินที่เกี่ยวกับการกระทำความผิด (ต่อ)</vt:lpstr>
      <vt:lpstr>Slide 18</vt:lpstr>
      <vt:lpstr>อำนาจสำนักงาน ปปง. ที่เกี่ยวข้องกับการกำกับ ตรวจสอบ</vt:lpstr>
      <vt:lpstr>ผู้มีหน้าที่รายงานการทำธุรกรรม</vt:lpstr>
      <vt:lpstr>เรื่องที่ต้องกำกับและตรวจสอบ  </vt:lpstr>
      <vt:lpstr>การรายงาน “ ธุรกรรม ” </vt:lpstr>
      <vt:lpstr>ผู้มีหน้าที่รายงานการทำธุรกรรม</vt:lpstr>
      <vt:lpstr>สถาบันการเงิน (ต่อ)</vt:lpstr>
      <vt:lpstr>สถาบันการเงิน (ต่อ)</vt:lpstr>
      <vt:lpstr>สรุป การรายงานการทำธุรกรรมของสถาบันการเงิน</vt:lpstr>
      <vt:lpstr>“ธุรกรรมที่มีเหตุอันควรสงสัย”</vt:lpstr>
      <vt:lpstr>Slide 28</vt:lpstr>
      <vt:lpstr>แบบรายงาน</vt:lpstr>
      <vt:lpstr>Slide 30</vt:lpstr>
      <vt:lpstr>Slide 31</vt:lpstr>
      <vt:lpstr>ระยะเวลาในการรายงานการทำธุรกรรม</vt:lpstr>
      <vt:lpstr> วิธีการรายงานธุรกรรม</vt:lpstr>
      <vt:lpstr> ธุรกรรมที่ได้รับการยกเว้นไม่ต้องรายงาน</vt:lpstr>
      <vt:lpstr>การแสดงตนของลูกค้า</vt:lpstr>
      <vt:lpstr>วิธีการแสดงตนของลูกค้าบุคคลธรรมดา</vt:lpstr>
      <vt:lpstr>วิธีการแสดงตนของลูกค้านิติบุคคล</vt:lpstr>
      <vt:lpstr>วิธีการแสดงตนของลูกค้านิติบุคคล</vt:lpstr>
      <vt:lpstr>วิธีการแสดงตนของลูกค้านิติบุคคล</vt:lpstr>
      <vt:lpstr>วิธีการแสดงตนของลูกค้ากรณีอื่นๆ</vt:lpstr>
      <vt:lpstr>การจัดให้ลูกค้าแสดงตน (ต่อ)</vt:lpstr>
      <vt:lpstr>Slide 42</vt:lpstr>
      <vt:lpstr>มาตรา 62</vt:lpstr>
      <vt:lpstr>มาตรา 62 (ต่อ)</vt:lpstr>
      <vt:lpstr>มาตรา 63</vt:lpstr>
      <vt:lpstr>มาตรา 64</vt:lpstr>
      <vt:lpstr>การปฏิบัติตามกฎหมายว่าด้วยการป้องกันและปราบปรามการสนับสนุนทางการเงินแก่การก่อการร้าย</vt:lpstr>
      <vt:lpstr>การยื่นคำร้องของผู้มีหน้าที่รายงานธุรกรรมต่อศาล</vt:lpstr>
      <vt:lpstr>บทบังคับทางกฎหมาย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การดำเนินการตรวจสอบทรัพย์สิน</dc:title>
  <dc:creator>User</dc:creator>
  <cp:lastModifiedBy>user</cp:lastModifiedBy>
  <cp:revision>768</cp:revision>
  <dcterms:created xsi:type="dcterms:W3CDTF">2004-09-20T02:30:06Z</dcterms:created>
  <dcterms:modified xsi:type="dcterms:W3CDTF">2015-03-23T01:50:01Z</dcterms:modified>
</cp:coreProperties>
</file>